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9E791-4B1A-47BF-AAA8-58C2EA517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0806A8-3B62-43F8-AE71-6A06AA18A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35042E-0E01-4382-B0D4-A9DB7C34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09FDA3-8512-495F-8BDA-9A4683198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D5131D-C73F-4129-85D4-76F56759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54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2C12A3-3062-4FAF-97F0-FC4BE7A7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8E68623-4244-402D-A14C-8097EFA71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DCCED6-6622-42FD-B7F5-C448AB43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2B478E-A256-43F4-8CB5-3A462D148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114F74-AD5F-4B4C-931F-27FB12D54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4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3C735C9-87C0-44D6-9718-BD33552E9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C9CA27-F24F-4075-BDF9-2A13FEA9C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4011D8-1B92-4AC0-A4CA-3B41714E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8A551C-555C-48C1-9123-61C95322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28CDE0-E16B-4ACA-88B6-67EF353C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42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D94F88-F677-4DA6-B381-EC4839605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1542F-887B-436C-AD6E-F63B1B9BD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A0703E-A000-45D2-8923-3E922BD9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38BD11-703C-4828-9251-B51DC65B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6DE3EC-7909-40FD-B16B-AB2428BB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8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EA1DDC-CB18-432F-98BA-6D3D8A20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8AB308-D2DA-4D27-908E-65A2B4A77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0E5448-5A59-4F5C-AE68-9FB5025FC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B34ED3-AE7A-455E-9A17-BAC73416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6A80EE-259B-4F4B-ADA4-F4395D7A9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24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AAE53E-F8A4-4A12-B6EE-EE602B21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BB985-64CE-42F2-A44F-98EC6C715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C20963-D425-44D3-B285-A07E7FF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90F7DC-C8A8-4862-9748-B4C6E8D7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D76B67-8D12-4F31-BDDC-D6F10C25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537E14-EB70-47B7-BDF2-B3E2D781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42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30654A-4DF6-4FCD-BAE9-F700032F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05F469-4072-4012-A0B4-7DC061DD7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B4C6D3-6F38-482C-8119-FA0FA924A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4CE64FD-987E-4D21-98ED-E7189F8B8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8AF214B-20C3-4E2B-A46F-9E05DB307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6F2B178-45E7-4379-A41E-0CEB5DE8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1BD709C-592B-4309-AAA5-295E05F7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91F86F6-F8CE-43A7-BC13-817E5615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43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002E6-4854-4D2F-9986-82A4E015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1E1C99-587D-496B-B3C9-5CD48D2F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BD73710-52AC-4A7C-823F-80DD8B1D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375CF9-97D3-4B34-B6B7-F9B03F53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07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4D02DC1-531C-4641-9100-6117D104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130BD60-D31F-491E-B44E-2FF45F6B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60E7B39-43F5-4377-B6C5-AF2F7EA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55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78384C-50A7-45AD-8C38-7EB9292B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C4FB9-2AB2-43CA-8079-A77BA3FE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7E2F28-523A-4AA5-8CFA-BFB697C1A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952BEC-3BF0-42C9-BD17-648957E2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136EAA-A87D-4925-A96A-01462DDC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BEA4D4-E29E-4C2E-BA8B-68576228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01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CECB99-6B92-4A7D-A4C2-6112C703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C55DCD-D2DE-4B03-8D1C-9AB32F114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3E9901-D946-4BB0-92B8-2889B86FA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299A84-40F0-4623-9FC3-0AAB51DC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94043E-8302-4C5F-8D71-9B938F3F4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E2F568-FE4B-485B-BFC4-E6BB8521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BE27DFD-0E3C-45C6-9669-245A9EF5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EE2AD1-EBB5-4ED6-B4AD-68A0FAC00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B77339-F6E7-49EC-B168-FE03AD9EF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633E8-3523-43D8-B95F-0993974D1773}" type="datetimeFigureOut">
              <a:rPr lang="it-IT" smtClean="0"/>
              <a:t>15/09/2021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298E3B-458D-4E01-8233-CDC1DE81D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16C74E-F2D5-4CFC-BA2A-EFA7DBF31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A41D-FD6C-4544-9457-26FE75D3D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7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B271BB-8683-A641-9A0B-1ADF0C0A2CF1}"/>
              </a:ext>
            </a:extLst>
          </p:cNvPr>
          <p:cNvSpPr txBox="1"/>
          <p:nvPr/>
        </p:nvSpPr>
        <p:spPr>
          <a:xfrm>
            <a:off x="126610" y="123092"/>
            <a:ext cx="1139483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3600" b="1" dirty="0">
              <a:latin typeface="Georgia" panose="02040502050405020303" pitchFamily="18" charset="0"/>
            </a:endParaRPr>
          </a:p>
          <a:p>
            <a:pPr lvl="0"/>
            <a:endParaRPr lang="it-IT" sz="3600" b="1" dirty="0">
              <a:latin typeface="Georgia" panose="02040502050405020303" pitchFamily="18" charset="0"/>
            </a:endParaRP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Nuovo Riconoscimento Centri Epilessia LICE</a:t>
            </a:r>
          </a:p>
          <a:p>
            <a:pPr lvl="0"/>
            <a:endParaRPr lang="it-IT" sz="3600" b="1" dirty="0">
              <a:latin typeface="Georgia" panose="02040502050405020303" pitchFamily="18" charset="0"/>
            </a:endParaRP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CE medico </a:t>
            </a:r>
            <a:r>
              <a:rPr lang="it-IT" sz="3600" dirty="0">
                <a:latin typeface="Georgia" panose="02040502050405020303" pitchFamily="18" charset="0"/>
              </a:rPr>
              <a:t>di I, II e III livello</a:t>
            </a: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CE chirurgico</a:t>
            </a:r>
            <a:r>
              <a:rPr lang="it-IT" sz="3600" dirty="0">
                <a:latin typeface="Georgia" panose="02040502050405020303" pitchFamily="18" charset="0"/>
              </a:rPr>
              <a:t> di II e III livello</a:t>
            </a:r>
          </a:p>
          <a:p>
            <a:r>
              <a:rPr lang="it-IT" sz="3600" dirty="0">
                <a:latin typeface="Georgia" panose="02040502050405020303" pitchFamily="18" charset="0"/>
              </a:rPr>
              <a:t> </a:t>
            </a: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CE </a:t>
            </a:r>
            <a:r>
              <a:rPr lang="it-IT" sz="3600" dirty="0">
                <a:latin typeface="Georgia" panose="02040502050405020303" pitchFamily="18" charset="0"/>
              </a:rPr>
              <a:t>dell’età evolutiva</a:t>
            </a: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CE </a:t>
            </a:r>
            <a:r>
              <a:rPr lang="it-IT" sz="3600" dirty="0">
                <a:latin typeface="Georgia" panose="02040502050405020303" pitchFamily="18" charset="0"/>
              </a:rPr>
              <a:t>dell’età adulta</a:t>
            </a:r>
          </a:p>
          <a:p>
            <a:pPr lvl="0"/>
            <a:r>
              <a:rPr lang="it-IT" sz="3600" b="1" dirty="0">
                <a:latin typeface="Georgia" panose="02040502050405020303" pitchFamily="18" charset="0"/>
              </a:rPr>
              <a:t>CE </a:t>
            </a:r>
            <a:r>
              <a:rPr lang="it-IT" sz="3600" dirty="0">
                <a:latin typeface="Georgia" panose="02040502050405020303" pitchFamily="18" charset="0"/>
              </a:rPr>
              <a:t>di entrambe le popolazioni.</a:t>
            </a:r>
          </a:p>
          <a:p>
            <a:endParaRPr lang="it-IT" sz="3600" dirty="0">
              <a:latin typeface="Georgia" panose="02040502050405020303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EA8451B-5BD4-4AAB-9736-9CC45FC11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9" y="294090"/>
            <a:ext cx="1746986" cy="72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77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D8A91D1-1253-E54A-AD5A-0E201CE3B211}"/>
              </a:ext>
            </a:extLst>
          </p:cNvPr>
          <p:cNvGraphicFramePr>
            <a:graphicFrameLocks noGrp="1"/>
          </p:cNvGraphicFramePr>
          <p:nvPr/>
        </p:nvGraphicFramePr>
        <p:xfrm>
          <a:off x="1957631" y="410531"/>
          <a:ext cx="9525530" cy="644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0895">
                  <a:extLst>
                    <a:ext uri="{9D8B030D-6E8A-4147-A177-3AD203B41FA5}">
                      <a16:colId xmlns:a16="http://schemas.microsoft.com/office/drawing/2014/main" val="501483437"/>
                    </a:ext>
                  </a:extLst>
                </a:gridCol>
                <a:gridCol w="2380895">
                  <a:extLst>
                    <a:ext uri="{9D8B030D-6E8A-4147-A177-3AD203B41FA5}">
                      <a16:colId xmlns:a16="http://schemas.microsoft.com/office/drawing/2014/main" val="4175663319"/>
                    </a:ext>
                  </a:extLst>
                </a:gridCol>
                <a:gridCol w="2381870">
                  <a:extLst>
                    <a:ext uri="{9D8B030D-6E8A-4147-A177-3AD203B41FA5}">
                      <a16:colId xmlns:a16="http://schemas.microsoft.com/office/drawing/2014/main" val="869117063"/>
                    </a:ext>
                  </a:extLst>
                </a:gridCol>
                <a:gridCol w="2381870">
                  <a:extLst>
                    <a:ext uri="{9D8B030D-6E8A-4147-A177-3AD203B41FA5}">
                      <a16:colId xmlns:a16="http://schemas.microsoft.com/office/drawing/2014/main" val="371027489"/>
                    </a:ext>
                  </a:extLst>
                </a:gridCol>
              </a:tblGrid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Specifiche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I Livello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II Livello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III livello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926483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 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 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 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 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192523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Personale medico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1 specialista 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2 specialisti 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3 specialisti 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969839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PcE in carico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300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>
                          <a:effectLst/>
                        </a:rPr>
                        <a:t>500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700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578216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Ambulatori/Settimana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2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3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4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679840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TNFP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3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487830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EEG standard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disponibile entro Azienda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683454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EEG dinamico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700040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PSG diurna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disponibile entro Azienda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561100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VEEG 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CE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173746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Trial Farmacologici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1783109"/>
                  </a:ext>
                </a:extLst>
              </a:tr>
              <a:tr h="85966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Collaborazioni multidisciplinari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1400">
                          <a:effectLst/>
                        </a:rPr>
                        <a:t>necessario e strutturato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945686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Attività formativa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1400">
                          <a:effectLst/>
                        </a:rPr>
                        <a:t>necessario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5035150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Attività di Ricerca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NN</a:t>
                      </a:r>
                      <a:endParaRPr lang="it-IT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1400" dirty="0">
                          <a:effectLst/>
                        </a:rPr>
                        <a:t>necessario</a:t>
                      </a:r>
                      <a:endParaRPr lang="it-I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27586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9B7D510-BA1F-A24E-9EF4-96C437026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13" y="-24310"/>
            <a:ext cx="86332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r"/>
              </a:tabLst>
            </a:pP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Tabella sinottica 1: requisiti tecnico-organizzativi CE-LICE Medico di I, II e III livello</a:t>
            </a:r>
            <a:endParaRPr kumimoji="0" lang="it-IT" altLang="it-IT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06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6735EEB-878D-3248-BFF4-51618A4B1466}"/>
              </a:ext>
            </a:extLst>
          </p:cNvPr>
          <p:cNvGraphicFramePr>
            <a:graphicFrameLocks noGrp="1"/>
          </p:cNvGraphicFramePr>
          <p:nvPr/>
        </p:nvGraphicFramePr>
        <p:xfrm>
          <a:off x="0" y="759863"/>
          <a:ext cx="10227212" cy="5795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6312">
                  <a:extLst>
                    <a:ext uri="{9D8B030D-6E8A-4147-A177-3AD203B41FA5}">
                      <a16:colId xmlns:a16="http://schemas.microsoft.com/office/drawing/2014/main" val="2799053931"/>
                    </a:ext>
                  </a:extLst>
                </a:gridCol>
                <a:gridCol w="1866190">
                  <a:extLst>
                    <a:ext uri="{9D8B030D-6E8A-4147-A177-3AD203B41FA5}">
                      <a16:colId xmlns:a16="http://schemas.microsoft.com/office/drawing/2014/main" val="2568501655"/>
                    </a:ext>
                  </a:extLst>
                </a:gridCol>
                <a:gridCol w="4224710">
                  <a:extLst>
                    <a:ext uri="{9D8B030D-6E8A-4147-A177-3AD203B41FA5}">
                      <a16:colId xmlns:a16="http://schemas.microsoft.com/office/drawing/2014/main" val="464683039"/>
                    </a:ext>
                  </a:extLst>
                </a:gridCol>
              </a:tblGrid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Specifiche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II Livello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III livello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383243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 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 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</a:rPr>
                        <a:t> </a:t>
                      </a:r>
                      <a:endParaRPr lang="it-IT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206029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err="1">
                          <a:effectLst/>
                        </a:rPr>
                        <a:t>Epilettologo</a:t>
                      </a:r>
                      <a:endParaRPr lang="it-IT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</a:rPr>
                        <a:t>2 specialisti</a:t>
                      </a:r>
                      <a:endParaRPr lang="it-IT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3 specialisti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1359883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</a:rPr>
                        <a:t>Neurochirurgo</a:t>
                      </a:r>
                      <a:endParaRPr lang="it-IT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1 specialista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2 specialisti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844232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PcE in carico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300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500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030603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Ambulatori/Settimana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2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3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424233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TNFP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2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3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333643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VEEG in RO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necessario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necessario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93316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Registrazioni invasive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NN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necessario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707924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Interventi chirurgici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>
                          <a:effectLst/>
                        </a:rPr>
                        <a:t>&gt;</a:t>
                      </a:r>
                      <a:r>
                        <a:rPr lang="it-IT" sz="2000">
                          <a:effectLst/>
                        </a:rPr>
                        <a:t>10 e &lt;25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&gt;25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3634024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Collaborazioni multidisciplinari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necessario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2000">
                          <a:effectLst/>
                        </a:rPr>
                        <a:t>necessario e strutturato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371611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Attività formativa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NN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2000">
                          <a:effectLst/>
                        </a:rPr>
                        <a:t>necessario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566997"/>
                  </a:ext>
                </a:extLst>
              </a:tr>
              <a:tr h="445822"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Attività di Ricerca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>
                          <a:effectLst/>
                        </a:rPr>
                        <a:t>NN</a:t>
                      </a:r>
                      <a:endParaRPr lang="it-IT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15415" algn="r"/>
                        </a:tabLst>
                      </a:pPr>
                      <a:r>
                        <a:rPr lang="it-IT" sz="2000" dirty="0">
                          <a:effectLst/>
                        </a:rPr>
                        <a:t>necessario</a:t>
                      </a:r>
                      <a:endParaRPr lang="it-IT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942241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0A44784-092C-E54C-B4B8-31DE8A27A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13" y="133533"/>
            <a:ext cx="79720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160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6050" algn="r"/>
              </a:tabLst>
            </a:pP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Tabella sinottica 2: requisiti tecnico-organizzativi CE-LICE chirurgico</a:t>
            </a: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112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202</Words>
  <Application>Microsoft Office PowerPoint</Application>
  <PresentationFormat>Widescreen</PresentationFormat>
  <Paragraphs>107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MAURA</dc:creator>
  <cp:lastModifiedBy>MAURA</cp:lastModifiedBy>
  <cp:revision>3</cp:revision>
  <dcterms:created xsi:type="dcterms:W3CDTF">2021-09-15T10:21:11Z</dcterms:created>
  <dcterms:modified xsi:type="dcterms:W3CDTF">2021-09-15T10:28:37Z</dcterms:modified>
</cp:coreProperties>
</file>