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78" r:id="rId2"/>
    <p:sldId id="291" r:id="rId3"/>
    <p:sldId id="293" r:id="rId4"/>
    <p:sldId id="292" r:id="rId5"/>
    <p:sldId id="294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anata Tiziana" initials="GT" lastIdx="2" clrIdx="0"/>
  <p:cmAuthor id="1" name="Imad Najm" initials="IN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CAF8"/>
    <a:srgbClr val="517598"/>
    <a:srgbClr val="7BB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31"/>
    <p:restoredTop sz="94675"/>
  </p:normalViewPr>
  <p:slideViewPr>
    <p:cSldViewPr snapToObjects="1">
      <p:cViewPr>
        <p:scale>
          <a:sx n="60" d="100"/>
          <a:sy n="60" d="100"/>
        </p:scale>
        <p:origin x="-3084" y="-1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6DA60-A4AD-3E44-A0EF-EA855C602BDA}" type="datetimeFigureOut">
              <a:rPr lang="fr-FR" smtClean="0"/>
              <a:pPr/>
              <a:t>16/02/2022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236CC-AA11-654D-9724-92F354511F42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3196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9582-F4D5-044D-919B-B389CA772E41}" type="datetimeFigureOut">
              <a:rPr lang="fr-FR" smtClean="0"/>
              <a:pPr/>
              <a:t>16/02/2022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AA4-4E37-2548-95D0-FB416D8911D3}" type="slidenum">
              <a:rPr lang="fr-FR" smtClean="0"/>
              <a:pPr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9582-F4D5-044D-919B-B389CA772E41}" type="datetimeFigureOut">
              <a:rPr lang="fr-FR" smtClean="0"/>
              <a:pPr/>
              <a:t>16/02/2022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AA4-4E37-2548-95D0-FB416D8911D3}" type="slidenum">
              <a:rPr lang="fr-FR" smtClean="0"/>
              <a:pPr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9582-F4D5-044D-919B-B389CA772E41}" type="datetimeFigureOut">
              <a:rPr lang="fr-FR" smtClean="0"/>
              <a:pPr/>
              <a:t>16/02/2022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AA4-4E37-2548-95D0-FB416D8911D3}" type="slidenum">
              <a:rPr lang="fr-FR" smtClean="0"/>
              <a:pPr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9582-F4D5-044D-919B-B389CA772E41}" type="datetimeFigureOut">
              <a:rPr lang="fr-FR" smtClean="0"/>
              <a:pPr/>
              <a:t>16/02/2022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AA4-4E37-2548-95D0-FB416D8911D3}" type="slidenum">
              <a:rPr lang="fr-FR" smtClean="0"/>
              <a:pPr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9582-F4D5-044D-919B-B389CA772E41}" type="datetimeFigureOut">
              <a:rPr lang="fr-FR" smtClean="0"/>
              <a:pPr/>
              <a:t>16/02/2022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AA4-4E37-2548-95D0-FB416D8911D3}" type="slidenum">
              <a:rPr lang="fr-FR" smtClean="0"/>
              <a:pPr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9582-F4D5-044D-919B-B389CA772E41}" type="datetimeFigureOut">
              <a:rPr lang="fr-FR" smtClean="0"/>
              <a:pPr/>
              <a:t>16/02/2022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AA4-4E37-2548-95D0-FB416D8911D3}" type="slidenum">
              <a:rPr lang="fr-FR" smtClean="0"/>
              <a:pPr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9582-F4D5-044D-919B-B389CA772E41}" type="datetimeFigureOut">
              <a:rPr lang="fr-FR" smtClean="0"/>
              <a:pPr/>
              <a:t>16/02/2022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AA4-4E37-2548-95D0-FB416D8911D3}" type="slidenum">
              <a:rPr lang="fr-FR" smtClean="0"/>
              <a:pPr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9582-F4D5-044D-919B-B389CA772E41}" type="datetimeFigureOut">
              <a:rPr lang="fr-FR" smtClean="0"/>
              <a:pPr/>
              <a:t>16/02/2022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AA4-4E37-2548-95D0-FB416D8911D3}" type="slidenum">
              <a:rPr lang="fr-FR" smtClean="0"/>
              <a:pPr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9582-F4D5-044D-919B-B389CA772E41}" type="datetimeFigureOut">
              <a:rPr lang="fr-FR" smtClean="0"/>
              <a:pPr/>
              <a:t>16/02/2022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AA4-4E37-2548-95D0-FB416D8911D3}" type="slidenum">
              <a:rPr lang="fr-FR" smtClean="0"/>
              <a:pPr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9582-F4D5-044D-919B-B389CA772E41}" type="datetimeFigureOut">
              <a:rPr lang="fr-FR" smtClean="0"/>
              <a:pPr/>
              <a:t>16/02/2022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AA4-4E37-2548-95D0-FB416D8911D3}" type="slidenum">
              <a:rPr lang="fr-FR" smtClean="0"/>
              <a:pPr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9582-F4D5-044D-919B-B389CA772E41}" type="datetimeFigureOut">
              <a:rPr lang="fr-FR" smtClean="0"/>
              <a:pPr/>
              <a:t>16/02/2022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AA4-4E37-2548-95D0-FB416D8911D3}" type="slidenum">
              <a:rPr lang="fr-FR" smtClean="0"/>
              <a:pPr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79582-F4D5-044D-919B-B389CA772E41}" type="datetimeFigureOut">
              <a:rPr lang="fr-FR" smtClean="0"/>
              <a:pPr/>
              <a:t>16/02/2022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19AA4-4E37-2548-95D0-FB416D8911D3}" type="slidenum">
              <a:rPr lang="fr-FR" smtClean="0"/>
              <a:pPr/>
              <a:t>‹N›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750332"/>
            <a:ext cx="9144000" cy="1588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971600" y="980728"/>
            <a:ext cx="6166048" cy="457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 smtClean="0">
                <a:latin typeface="Arial"/>
                <a:cs typeface="Arial"/>
              </a:rPr>
              <a:t>Familiarità</a:t>
            </a:r>
            <a:r>
              <a:rPr lang="en-GB" sz="1600" dirty="0" smtClean="0">
                <a:latin typeface="Arial"/>
                <a:cs typeface="Arial"/>
              </a:rPr>
              <a:t> per </a:t>
            </a:r>
            <a:r>
              <a:rPr lang="en-GB" sz="1600" dirty="0" err="1" smtClean="0">
                <a:latin typeface="Arial"/>
                <a:cs typeface="Arial"/>
              </a:rPr>
              <a:t>epilessia</a:t>
            </a: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 smtClean="0">
                <a:latin typeface="Arial"/>
                <a:cs typeface="Arial"/>
              </a:rPr>
              <a:t>Periodo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perinatale</a:t>
            </a: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 smtClean="0">
                <a:latin typeface="Arial"/>
                <a:cs typeface="Arial"/>
              </a:rPr>
              <a:t>Sviluppo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psicomotorio</a:t>
            </a:r>
            <a:endParaRPr lang="en-GB" sz="1600" dirty="0" smtClean="0">
              <a:solidFill>
                <a:srgbClr val="00B050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>
                <a:latin typeface="Arial"/>
                <a:cs typeface="Arial"/>
              </a:rPr>
              <a:t>Età</a:t>
            </a:r>
            <a:r>
              <a:rPr lang="en-GB" sz="1600" dirty="0">
                <a:latin typeface="Arial"/>
                <a:cs typeface="Arial"/>
              </a:rPr>
              <a:t> </a:t>
            </a:r>
            <a:r>
              <a:rPr lang="en-GB" sz="1600" dirty="0" err="1">
                <a:latin typeface="Arial"/>
                <a:cs typeface="Arial"/>
              </a:rPr>
              <a:t>all’esordio</a:t>
            </a:r>
            <a:r>
              <a:rPr lang="en-GB" sz="1600" dirty="0">
                <a:latin typeface="Arial"/>
                <a:cs typeface="Arial"/>
              </a:rPr>
              <a:t> </a:t>
            </a:r>
            <a:r>
              <a:rPr lang="en-GB" sz="1600" dirty="0" err="1">
                <a:latin typeface="Arial"/>
                <a:cs typeface="Arial"/>
              </a:rPr>
              <a:t>delle</a:t>
            </a:r>
            <a:r>
              <a:rPr lang="en-GB" sz="1600" dirty="0">
                <a:latin typeface="Arial"/>
                <a:cs typeface="Arial"/>
              </a:rPr>
              <a:t> </a:t>
            </a:r>
            <a:r>
              <a:rPr lang="en-GB" sz="1600" dirty="0" err="1">
                <a:latin typeface="Arial"/>
                <a:cs typeface="Arial"/>
              </a:rPr>
              <a:t>crisi</a:t>
            </a: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 smtClean="0">
                <a:latin typeface="Arial"/>
                <a:cs typeface="Arial"/>
              </a:rPr>
              <a:t>Farmacoresistente</a:t>
            </a:r>
            <a:r>
              <a:rPr lang="en-GB" sz="1600" dirty="0" smtClean="0">
                <a:latin typeface="Arial"/>
                <a:cs typeface="Arial"/>
              </a:rPr>
              <a:t> da </a:t>
            </a:r>
            <a:r>
              <a:rPr lang="en-GB" sz="1600" dirty="0" err="1" smtClean="0">
                <a:latin typeface="Arial"/>
                <a:cs typeface="Arial"/>
              </a:rPr>
              <a:t>quanti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anni</a:t>
            </a:r>
            <a:endParaRPr lang="en-GB" sz="1600" dirty="0">
              <a:latin typeface="Arial"/>
              <a:cs typeface="Arial"/>
            </a:endParaRPr>
          </a:p>
          <a:p>
            <a:pPr lvl="0"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 smtClean="0">
                <a:solidFill>
                  <a:prstClr val="black"/>
                </a:solidFill>
                <a:latin typeface="Arial"/>
                <a:cs typeface="Arial"/>
              </a:rPr>
              <a:t>Esame</a:t>
            </a:r>
            <a:r>
              <a:rPr lang="en-GB" sz="16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GB" sz="1600" dirty="0" err="1" smtClean="0">
                <a:solidFill>
                  <a:prstClr val="black"/>
                </a:solidFill>
                <a:latin typeface="Arial"/>
                <a:cs typeface="Arial"/>
              </a:rPr>
              <a:t>neurologico</a:t>
            </a:r>
            <a:endParaRPr lang="en-GB" sz="1600" dirty="0">
              <a:solidFill>
                <a:prstClr val="black"/>
              </a:solidFill>
              <a:latin typeface="Arial"/>
              <a:cs typeface="Arial"/>
            </a:endParaRPr>
          </a:p>
          <a:p>
            <a:pPr lvl="0"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 smtClean="0">
                <a:solidFill>
                  <a:prstClr val="black"/>
                </a:solidFill>
                <a:latin typeface="Arial"/>
                <a:cs typeface="Arial"/>
              </a:rPr>
              <a:t>Comorbidità</a:t>
            </a:r>
            <a:r>
              <a:rPr lang="en-GB" sz="16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GB" sz="1600" dirty="0" smtClean="0">
              <a:solidFill>
                <a:srgbClr val="00B050"/>
              </a:solidFill>
              <a:latin typeface="Arial"/>
              <a:cs typeface="Arial"/>
            </a:endParaRPr>
          </a:p>
          <a:p>
            <a:pPr lvl="0">
              <a:lnSpc>
                <a:spcPct val="140000"/>
              </a:lnSpc>
              <a:buClr>
                <a:srgbClr val="000099"/>
              </a:buClr>
            </a:pPr>
            <a:endParaRPr lang="en-GB" sz="1600" dirty="0" smtClean="0">
              <a:solidFill>
                <a:srgbClr val="00B050"/>
              </a:solidFill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 smtClean="0">
                <a:latin typeface="Arial"/>
                <a:cs typeface="Arial"/>
              </a:rPr>
              <a:t>Dominanza</a:t>
            </a:r>
            <a:r>
              <a:rPr lang="en-GB" sz="1600" dirty="0" smtClean="0">
                <a:latin typeface="Arial"/>
                <a:cs typeface="Arial"/>
              </a:rPr>
              <a:t> </a:t>
            </a: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 smtClean="0">
                <a:latin typeface="Arial"/>
                <a:cs typeface="Arial"/>
              </a:rPr>
              <a:t>Valutazione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neuropsicologica</a:t>
            </a:r>
            <a:endParaRPr lang="en-GB" sz="1600" dirty="0">
              <a:latin typeface="Arial"/>
              <a:cs typeface="Arial"/>
            </a:endParaRPr>
          </a:p>
          <a:p>
            <a:pPr lvl="1">
              <a:lnSpc>
                <a:spcPct val="140000"/>
              </a:lnSpc>
              <a:buClr>
                <a:srgbClr val="000099"/>
              </a:buClr>
              <a:buFont typeface="Wingdings" charset="2"/>
              <a:buChar char="ü"/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 smtClean="0">
                <a:latin typeface="Arial"/>
                <a:cs typeface="Arial"/>
              </a:rPr>
              <a:t>Valutazione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genetica</a:t>
            </a:r>
            <a:endParaRPr lang="en-GB" sz="1600" dirty="0">
              <a:latin typeface="Arial"/>
              <a:cs typeface="Arial"/>
            </a:endParaRPr>
          </a:p>
          <a:p>
            <a:pPr lvl="0">
              <a:lnSpc>
                <a:spcPct val="140000"/>
              </a:lnSpc>
              <a:buClr>
                <a:srgbClr val="000099"/>
              </a:buClr>
            </a:pPr>
            <a:r>
              <a:rPr lang="en-GB" sz="1600" dirty="0" smtClean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endParaRPr lang="en-GB" sz="160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13" name="Rectangle 10"/>
          <p:cNvSpPr/>
          <p:nvPr/>
        </p:nvSpPr>
        <p:spPr>
          <a:xfrm rot="10800000">
            <a:off x="0" y="0"/>
            <a:ext cx="648072" cy="685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3" name="Rettangolo 2"/>
          <p:cNvSpPr/>
          <p:nvPr/>
        </p:nvSpPr>
        <p:spPr>
          <a:xfrm rot="16200000">
            <a:off x="-568513" y="1320977"/>
            <a:ext cx="17851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DATI 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r>
              <a:rPr lang="fr-FR" b="1" dirty="0" smtClean="0">
                <a:solidFill>
                  <a:schemeClr val="bg1"/>
                </a:solidFill>
              </a:rPr>
              <a:t>  GENERALI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5" name="Rectangle 80"/>
          <p:cNvSpPr/>
          <p:nvPr/>
        </p:nvSpPr>
        <p:spPr>
          <a:xfrm>
            <a:off x="1115616" y="152400"/>
            <a:ext cx="624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Età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 e </a:t>
            </a:r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sesso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pz</a:t>
            </a:r>
            <a:endParaRPr lang="fr-FR" sz="200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5940152" y="158679"/>
            <a:ext cx="3203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/>
                <a:cs typeface="Arial"/>
              </a:rPr>
              <a:t>NOME DEL TUO CENTRO</a:t>
            </a:r>
            <a:endParaRPr lang="en-US" b="1" dirty="0">
              <a:solidFill>
                <a:srgbClr val="C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750332"/>
            <a:ext cx="9144000" cy="1588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ttangolo 6"/>
          <p:cNvSpPr/>
          <p:nvPr/>
        </p:nvSpPr>
        <p:spPr>
          <a:xfrm>
            <a:off x="899592" y="1143564"/>
            <a:ext cx="6915472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 smtClean="0">
                <a:latin typeface="Arial"/>
                <a:cs typeface="Arial"/>
              </a:rPr>
              <a:t>Tipo</a:t>
            </a:r>
            <a:r>
              <a:rPr lang="en-GB" sz="1600" dirty="0" smtClean="0">
                <a:latin typeface="Arial"/>
                <a:cs typeface="Arial"/>
              </a:rPr>
              <a:t> di </a:t>
            </a:r>
            <a:r>
              <a:rPr lang="en-GB" sz="1600" dirty="0" err="1" smtClean="0">
                <a:latin typeface="Arial"/>
                <a:cs typeface="Arial"/>
              </a:rPr>
              <a:t>crisi</a:t>
            </a: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>
                <a:solidFill>
                  <a:prstClr val="black"/>
                </a:solidFill>
                <a:latin typeface="Arial"/>
                <a:cs typeface="Arial"/>
              </a:rPr>
              <a:t>Frequenza</a:t>
            </a:r>
            <a:r>
              <a:rPr lang="en-GB" sz="1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/>
                <a:cs typeface="Arial"/>
              </a:rPr>
              <a:t>delle</a:t>
            </a:r>
            <a:r>
              <a:rPr lang="en-GB" sz="1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/>
                <a:cs typeface="Arial"/>
              </a:rPr>
              <a:t>crisi</a:t>
            </a: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 smtClean="0">
                <a:latin typeface="Arial"/>
                <a:cs typeface="Arial"/>
              </a:rPr>
              <a:t>Manifestazioni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critiche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soggettive</a:t>
            </a: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 smtClean="0">
                <a:latin typeface="Arial"/>
                <a:cs typeface="Arial"/>
              </a:rPr>
              <a:t>Manifestazioni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critiche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oggettive</a:t>
            </a: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 smtClean="0">
                <a:latin typeface="Arial"/>
                <a:cs typeface="Arial"/>
              </a:rPr>
              <a:t>Fattori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precipitanti</a:t>
            </a: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 smtClean="0">
                <a:latin typeface="Arial"/>
                <a:cs typeface="Arial"/>
              </a:rPr>
              <a:t>Crisi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secondariamante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generalizzate</a:t>
            </a:r>
            <a:endParaRPr lang="en-GB" sz="1600" dirty="0">
              <a:latin typeface="Arial"/>
              <a:cs typeface="Arial"/>
            </a:endParaRPr>
          </a:p>
        </p:txBody>
      </p:sp>
      <p:sp>
        <p:nvSpPr>
          <p:cNvPr id="10" name="Rectangle 10"/>
          <p:cNvSpPr/>
          <p:nvPr/>
        </p:nvSpPr>
        <p:spPr>
          <a:xfrm rot="10800000">
            <a:off x="0" y="0"/>
            <a:ext cx="648072" cy="685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1" name="Rettangolo 10"/>
          <p:cNvSpPr/>
          <p:nvPr/>
        </p:nvSpPr>
        <p:spPr>
          <a:xfrm rot="16200000">
            <a:off x="-9548" y="1046479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CRISI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2" name="Rectangle 80"/>
          <p:cNvSpPr/>
          <p:nvPr/>
        </p:nvSpPr>
        <p:spPr>
          <a:xfrm>
            <a:off x="1115616" y="152400"/>
            <a:ext cx="624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Età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 e </a:t>
            </a:r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sesso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pz</a:t>
            </a:r>
            <a:endParaRPr lang="fr-FR" sz="200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5" name="Rectangle 7"/>
          <p:cNvSpPr/>
          <p:nvPr/>
        </p:nvSpPr>
        <p:spPr>
          <a:xfrm>
            <a:off x="5940152" y="158679"/>
            <a:ext cx="3203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/>
                <a:cs typeface="Arial"/>
              </a:rPr>
              <a:t>NOME DEL TUO CENTRO</a:t>
            </a:r>
            <a:endParaRPr lang="en-US" b="1" dirty="0">
              <a:solidFill>
                <a:srgbClr val="C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306598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750332"/>
            <a:ext cx="9144000" cy="1588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1043608" y="921768"/>
            <a:ext cx="741682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smtClean="0">
                <a:latin typeface="Arial"/>
                <a:cs typeface="Arial"/>
              </a:rPr>
              <a:t>EEG </a:t>
            </a:r>
            <a:r>
              <a:rPr lang="en-GB" sz="1600" dirty="0" err="1" smtClean="0">
                <a:latin typeface="Arial"/>
                <a:cs typeface="Arial"/>
              </a:rPr>
              <a:t>interictale</a:t>
            </a: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smtClean="0">
                <a:latin typeface="Arial"/>
                <a:cs typeface="Arial"/>
              </a:rPr>
              <a:t>EEG </a:t>
            </a:r>
            <a:r>
              <a:rPr lang="en-GB" sz="1600" dirty="0" err="1" smtClean="0">
                <a:latin typeface="Arial"/>
                <a:cs typeface="Arial"/>
              </a:rPr>
              <a:t>ictale</a:t>
            </a:r>
            <a:r>
              <a:rPr lang="en-GB" sz="1600" dirty="0" smtClean="0">
                <a:latin typeface="Arial"/>
                <a:cs typeface="Arial"/>
              </a:rPr>
              <a:t> – se </a:t>
            </a:r>
            <a:r>
              <a:rPr lang="en-GB" sz="1600" dirty="0" err="1" smtClean="0">
                <a:latin typeface="Arial"/>
                <a:cs typeface="Arial"/>
              </a:rPr>
              <a:t>disponibile</a:t>
            </a:r>
            <a:endParaRPr lang="en-GB" sz="400" dirty="0">
              <a:latin typeface="Arial"/>
              <a:cs typeface="Arial"/>
            </a:endParaRPr>
          </a:p>
        </p:txBody>
      </p:sp>
      <p:sp>
        <p:nvSpPr>
          <p:cNvPr id="12" name="Rectangle 10"/>
          <p:cNvSpPr/>
          <p:nvPr/>
        </p:nvSpPr>
        <p:spPr>
          <a:xfrm rot="10800000">
            <a:off x="0" y="0"/>
            <a:ext cx="648072" cy="685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3" name="Rettangolo 12"/>
          <p:cNvSpPr/>
          <p:nvPr/>
        </p:nvSpPr>
        <p:spPr>
          <a:xfrm rot="16200000">
            <a:off x="47457" y="1106816"/>
            <a:ext cx="553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EEG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" name="Rectangle 80"/>
          <p:cNvSpPr/>
          <p:nvPr/>
        </p:nvSpPr>
        <p:spPr>
          <a:xfrm>
            <a:off x="1115616" y="152400"/>
            <a:ext cx="624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Età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 e </a:t>
            </a:r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sesso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pz</a:t>
            </a:r>
            <a:endParaRPr lang="fr-FR" sz="200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5940152" y="158679"/>
            <a:ext cx="3203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/>
                <a:cs typeface="Arial"/>
              </a:rPr>
              <a:t>NOME DEL TUO CENTRO</a:t>
            </a:r>
            <a:endParaRPr lang="en-US" b="1" dirty="0">
              <a:solidFill>
                <a:srgbClr val="C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871505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750332"/>
            <a:ext cx="9144000" cy="1588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0"/>
          <p:cNvSpPr/>
          <p:nvPr/>
        </p:nvSpPr>
        <p:spPr>
          <a:xfrm rot="10800000">
            <a:off x="0" y="0"/>
            <a:ext cx="648072" cy="685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3" name="Rettangolo 12"/>
          <p:cNvSpPr/>
          <p:nvPr/>
        </p:nvSpPr>
        <p:spPr>
          <a:xfrm rot="16200000">
            <a:off x="-222135" y="1054205"/>
            <a:ext cx="1092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IMAGING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971600" y="1254063"/>
            <a:ext cx="7416824" cy="436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smtClean="0">
                <a:latin typeface="Arial"/>
                <a:cs typeface="Arial"/>
              </a:rPr>
              <a:t>RISONANZA MAGNETICA</a:t>
            </a:r>
          </a:p>
          <a:p>
            <a:pPr>
              <a:lnSpc>
                <a:spcPct val="140000"/>
              </a:lnSpc>
              <a:buClr>
                <a:srgbClr val="000099"/>
              </a:buClr>
              <a:buFont typeface="Wingdings" charset="2"/>
              <a:buChar char="ü"/>
            </a:pP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  <a:buFont typeface="Wingdings" charset="2"/>
              <a:buChar char="ü"/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smtClean="0">
                <a:latin typeface="Arial"/>
                <a:cs typeface="Arial"/>
              </a:rPr>
              <a:t>PET (se </a:t>
            </a:r>
            <a:r>
              <a:rPr lang="en-GB" sz="1600" dirty="0" err="1" smtClean="0">
                <a:latin typeface="Arial"/>
                <a:cs typeface="Arial"/>
              </a:rPr>
              <a:t>disponibile</a:t>
            </a:r>
            <a:r>
              <a:rPr lang="en-GB" sz="1600" dirty="0" smtClean="0">
                <a:latin typeface="Arial"/>
                <a:cs typeface="Arial"/>
              </a:rPr>
              <a:t>)</a:t>
            </a:r>
          </a:p>
          <a:p>
            <a:pPr>
              <a:lnSpc>
                <a:spcPct val="140000"/>
              </a:lnSpc>
              <a:buClr>
                <a:srgbClr val="000099"/>
              </a:buClr>
              <a:buFont typeface="Wingdings" charset="2"/>
              <a:buChar char="ü"/>
            </a:pP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  <a:buFont typeface="Wingdings" charset="2"/>
              <a:buChar char="ü"/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smtClean="0">
                <a:latin typeface="Arial"/>
                <a:cs typeface="Arial"/>
              </a:rPr>
              <a:t>Interictal </a:t>
            </a:r>
            <a:r>
              <a:rPr lang="en-GB" sz="1600" dirty="0">
                <a:latin typeface="Arial"/>
                <a:cs typeface="Arial"/>
              </a:rPr>
              <a:t>PET: FDG </a:t>
            </a:r>
            <a:r>
              <a:rPr lang="en-GB" sz="1600" dirty="0" smtClean="0">
                <a:latin typeface="Arial"/>
                <a:cs typeface="Arial"/>
              </a:rPr>
              <a:t>if available</a:t>
            </a:r>
          </a:p>
          <a:p>
            <a:pPr>
              <a:lnSpc>
                <a:spcPct val="140000"/>
              </a:lnSpc>
              <a:buClr>
                <a:srgbClr val="000099"/>
              </a:buClr>
              <a:buFont typeface="Wingdings" charset="2"/>
              <a:buChar char="ü"/>
            </a:pP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  <a:buFont typeface="Wingdings" charset="2"/>
              <a:buChar char="ü"/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smtClean="0">
                <a:latin typeface="Arial"/>
                <a:cs typeface="Arial"/>
              </a:rPr>
              <a:t>ALTRI ESAMI</a:t>
            </a:r>
            <a:endParaRPr lang="en-GB" sz="1600" dirty="0">
              <a:latin typeface="Arial"/>
              <a:cs typeface="Arial"/>
            </a:endParaRPr>
          </a:p>
          <a:p>
            <a:pPr>
              <a:spcBef>
                <a:spcPts val="1800"/>
              </a:spcBef>
              <a:buClr>
                <a:srgbClr val="000099"/>
              </a:buClr>
              <a:buFont typeface="Wingdings" charset="2"/>
              <a:buChar char="ü"/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  <a:buFont typeface="Wingdings" charset="2"/>
              <a:buChar char="ü"/>
            </a:pPr>
            <a:endParaRPr lang="en-GB" sz="1600" dirty="0">
              <a:latin typeface="Arial"/>
              <a:cs typeface="Arial"/>
            </a:endParaRPr>
          </a:p>
        </p:txBody>
      </p:sp>
      <p:sp>
        <p:nvSpPr>
          <p:cNvPr id="8" name="Rectangle 80"/>
          <p:cNvSpPr/>
          <p:nvPr/>
        </p:nvSpPr>
        <p:spPr>
          <a:xfrm>
            <a:off x="1115616" y="152400"/>
            <a:ext cx="624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Età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 e </a:t>
            </a:r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sesso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pz</a:t>
            </a:r>
            <a:endParaRPr lang="fr-FR" sz="200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9" name="Rectangle 7"/>
          <p:cNvSpPr/>
          <p:nvPr/>
        </p:nvSpPr>
        <p:spPr>
          <a:xfrm>
            <a:off x="5940152" y="158679"/>
            <a:ext cx="3203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/>
                <a:cs typeface="Arial"/>
              </a:rPr>
              <a:t>NOME DEL TUO CENTRO</a:t>
            </a:r>
            <a:endParaRPr lang="en-US" b="1" dirty="0">
              <a:solidFill>
                <a:srgbClr val="C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871505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750332"/>
            <a:ext cx="9144000" cy="1588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0"/>
          <p:cNvSpPr/>
          <p:nvPr/>
        </p:nvSpPr>
        <p:spPr>
          <a:xfrm rot="10800000">
            <a:off x="0" y="0"/>
            <a:ext cx="648072" cy="685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3" name="Rettangolo 12"/>
          <p:cNvSpPr/>
          <p:nvPr/>
        </p:nvSpPr>
        <p:spPr>
          <a:xfrm rot="16200000">
            <a:off x="-915461" y="1862825"/>
            <a:ext cx="247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IPOTESI  DIAGNOSTICHE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136072" y="1412776"/>
            <a:ext cx="7416824" cy="319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 smtClean="0">
                <a:latin typeface="Arial"/>
                <a:cs typeface="Arial"/>
              </a:rPr>
              <a:t>Ipotesi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diagnostica</a:t>
            </a: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  <a:buFont typeface="Wingdings" charset="2"/>
              <a:buChar char="ü"/>
            </a:pP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  <a:buFont typeface="Wingdings" charset="2"/>
              <a:buChar char="ü"/>
            </a:pP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  <a:buFont typeface="Wingdings" charset="2"/>
              <a:buChar char="ü"/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  <a:buFont typeface="Wingdings" charset="2"/>
              <a:buChar char="ü"/>
            </a:pPr>
            <a:endParaRPr lang="en-GB" sz="1600" dirty="0" smtClean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  <a:buFont typeface="Wingdings" charset="2"/>
              <a:buChar char="ü"/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  <a:buFont typeface="Wingdings" charset="2"/>
              <a:buChar char="ü"/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r>
              <a:rPr lang="en-GB" sz="1600" dirty="0" err="1" smtClean="0">
                <a:latin typeface="Arial"/>
                <a:cs typeface="Arial"/>
              </a:rPr>
              <a:t>Ipotesi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sulla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localizzazione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della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zona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latin typeface="Arial"/>
                <a:cs typeface="Arial"/>
              </a:rPr>
              <a:t>epilettogena</a:t>
            </a: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40000"/>
              </a:lnSpc>
              <a:buClr>
                <a:srgbClr val="000099"/>
              </a:buClr>
            </a:pPr>
            <a:endParaRPr lang="en-GB" sz="1600" dirty="0">
              <a:latin typeface="Arial"/>
              <a:cs typeface="Arial"/>
            </a:endParaRPr>
          </a:p>
        </p:txBody>
      </p:sp>
      <p:sp>
        <p:nvSpPr>
          <p:cNvPr id="9" name="Rectangle 80"/>
          <p:cNvSpPr/>
          <p:nvPr/>
        </p:nvSpPr>
        <p:spPr>
          <a:xfrm>
            <a:off x="1115616" y="152400"/>
            <a:ext cx="624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Età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 e </a:t>
            </a:r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sesso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pz</a:t>
            </a:r>
            <a:endParaRPr lang="fr-FR" sz="200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0" name="Rectangle 7"/>
          <p:cNvSpPr/>
          <p:nvPr/>
        </p:nvSpPr>
        <p:spPr>
          <a:xfrm>
            <a:off x="5940152" y="158679"/>
            <a:ext cx="3203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/>
                <a:cs typeface="Arial"/>
              </a:rPr>
              <a:t>NOME DEL TUO CENTRO</a:t>
            </a:r>
            <a:endParaRPr lang="en-US" b="1" dirty="0">
              <a:solidFill>
                <a:srgbClr val="C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32674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5183</TotalTime>
  <Words>118</Words>
  <Application>Microsoft Office PowerPoint</Application>
  <PresentationFormat>Presentazione su schermo (4:3)</PresentationFormat>
  <Paragraphs>64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Thème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UJF Grenoble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Philippe Kahane</dc:creator>
  <cp:lastModifiedBy>Chiesa Valentina Simona</cp:lastModifiedBy>
  <cp:revision>277</cp:revision>
  <dcterms:created xsi:type="dcterms:W3CDTF">2013-09-13T20:57:09Z</dcterms:created>
  <dcterms:modified xsi:type="dcterms:W3CDTF">2022-02-16T10:32:35Z</dcterms:modified>
</cp:coreProperties>
</file>