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59" r:id="rId5"/>
    <p:sldId id="262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67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11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47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57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5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20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70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53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28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77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64AB7-E173-6E43-B900-A7AC3371CC33}" type="datetimeFigureOut">
              <a:rPr lang="it-IT" smtClean="0"/>
              <a:t>05/02/17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821E-050D-0247-B785-02B2AE3D7D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06-02 alle 09.48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29"/>
            <a:ext cx="9144000" cy="51118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13000" y="123763"/>
            <a:ext cx="500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Giornata Mondiale per l’Epilessia 2016</a:t>
            </a:r>
            <a:endParaRPr lang="it-IT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571" y="57263"/>
            <a:ext cx="8509000" cy="683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Giornata Mondiale 2016   - 8 febbraio</a:t>
            </a:r>
          </a:p>
          <a:p>
            <a:r>
              <a:rPr lang="it-IT" b="1" dirty="0" smtClean="0"/>
              <a:t>1</a:t>
            </a:r>
            <a:r>
              <a:rPr lang="it-IT" b="1" dirty="0"/>
              <a:t>) </a:t>
            </a:r>
            <a:r>
              <a:rPr lang="it-IT" dirty="0"/>
              <a:t>  </a:t>
            </a:r>
            <a:r>
              <a:rPr lang="it-IT" b="1" dirty="0"/>
              <a:t>Open </a:t>
            </a:r>
            <a:r>
              <a:rPr lang="it-IT" b="1" dirty="0" err="1"/>
              <a:t>Day</a:t>
            </a:r>
            <a:r>
              <a:rPr lang="it-IT" dirty="0"/>
              <a:t>. Hanno aderito  </a:t>
            </a:r>
            <a:r>
              <a:rPr lang="it-IT" u="sng" dirty="0"/>
              <a:t>oltre 50 Centri </a:t>
            </a:r>
            <a:r>
              <a:rPr lang="it-IT" dirty="0"/>
              <a:t>(non necessariamente riconosciuti LICE) sparsi su tutto il territorio nazionale, con relativa autorizzazione da parte delle Aziende Ospedaliere/ASL</a:t>
            </a:r>
          </a:p>
          <a:p>
            <a:endParaRPr lang="it-IT" dirty="0"/>
          </a:p>
          <a:p>
            <a:r>
              <a:rPr lang="it-IT" b="1" dirty="0"/>
              <a:t>2)   Monumenti illuminati di viola</a:t>
            </a:r>
            <a:r>
              <a:rPr lang="it-IT" dirty="0"/>
              <a:t>. Sono stati </a:t>
            </a:r>
            <a:r>
              <a:rPr lang="it-IT" dirty="0" smtClean="0"/>
              <a:t>illuminati </a:t>
            </a:r>
            <a:r>
              <a:rPr lang="it-IT" u="sng" dirty="0" smtClean="0"/>
              <a:t>+</a:t>
            </a:r>
            <a:r>
              <a:rPr lang="it-IT" dirty="0" smtClean="0"/>
              <a:t> </a:t>
            </a:r>
            <a:r>
              <a:rPr lang="it-IT" dirty="0"/>
              <a:t>gratuitamente, grazie alla sensibilità dei Comuni e delle Aziende energetiche, </a:t>
            </a:r>
            <a:r>
              <a:rPr lang="it-IT" u="sng" dirty="0"/>
              <a:t>circa 40 location</a:t>
            </a:r>
            <a:r>
              <a:rPr lang="it-IT" dirty="0"/>
              <a:t> (fontane, piazze, palazzi, torri, </a:t>
            </a:r>
            <a:r>
              <a:rPr lang="it-IT" dirty="0" err="1"/>
              <a:t>etc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b="1" dirty="0"/>
              <a:t>3)   Altri Eventi </a:t>
            </a:r>
            <a:r>
              <a:rPr lang="it-IT" dirty="0"/>
              <a:t>: in varie città sono stati organizzati Convegni, Concerti, </a:t>
            </a:r>
            <a:r>
              <a:rPr lang="it-IT" dirty="0" err="1"/>
              <a:t>Infopoint</a:t>
            </a:r>
            <a:r>
              <a:rPr lang="it-IT" dirty="0"/>
              <a:t> </a:t>
            </a:r>
            <a:r>
              <a:rPr lang="it-IT" dirty="0" err="1"/>
              <a:t>etc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4)   Striscioni negli stadi</a:t>
            </a:r>
            <a:r>
              <a:rPr lang="it-IT" dirty="0"/>
              <a:t>. In 10 Stadi di Serie A sono stati esposti ad inizio partita striscioni con il logo Fondazione LICE e quello dell’International </a:t>
            </a:r>
            <a:r>
              <a:rPr lang="it-IT" dirty="0" err="1"/>
              <a:t>Day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5)   Lo spot con Francesca Reggiani</a:t>
            </a:r>
            <a:r>
              <a:rPr lang="it-IT" dirty="0"/>
              <a:t> è stato trasmesso  gratuitamente sulle reti RAI in 21 passaggi TV e 30  radiofonici, in orari e giorni diversi; inoltre , sempre gratis,  TV2000  21 passaggi, </a:t>
            </a:r>
            <a:r>
              <a:rPr lang="it-IT" dirty="0" err="1"/>
              <a:t>TeleNorba</a:t>
            </a:r>
            <a:r>
              <a:rPr lang="it-IT" dirty="0"/>
              <a:t> 56 passaggi e TV Ferrovie dello Stato 30 passaggi.</a:t>
            </a:r>
          </a:p>
          <a:p>
            <a:endParaRPr lang="it-IT" dirty="0"/>
          </a:p>
          <a:p>
            <a:r>
              <a:rPr lang="it-IT" b="1" dirty="0"/>
              <a:t>6)   Su tutti i media sono stati pubblicati comunicati stampa, interviste, articoli tematici: </a:t>
            </a:r>
            <a:r>
              <a:rPr lang="it-IT" dirty="0"/>
              <a:t>ad oggi il nostro sistema di monitoraggio registra oltre 300 articoli, ma la Rassegna stampa sarà presto disponibile per la vostra consultazione.</a:t>
            </a:r>
          </a:p>
          <a:p>
            <a:endParaRPr lang="it-IT" dirty="0"/>
          </a:p>
          <a:p>
            <a:r>
              <a:rPr lang="it-IT" b="1" dirty="0"/>
              <a:t>7) </a:t>
            </a:r>
            <a:r>
              <a:rPr lang="it-IT" dirty="0"/>
              <a:t>  E’ stato lanciato </a:t>
            </a:r>
            <a:r>
              <a:rPr lang="it-IT" b="1" dirty="0"/>
              <a:t>il Premio Giornalistico patrocinato dall’Ordine dei Giornalisti </a:t>
            </a:r>
            <a:r>
              <a:rPr lang="it-IT" dirty="0"/>
              <a:t>e già sono pervenute molte domande di partecipazione.</a:t>
            </a:r>
          </a:p>
        </p:txBody>
      </p:sp>
    </p:spTree>
    <p:extLst>
      <p:ext uri="{BB962C8B-B14F-4D97-AF65-F5344CB8AC3E}">
        <p14:creationId xmlns:p14="http://schemas.microsoft.com/office/powerpoint/2010/main" val="236380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06-02 alle 09.5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2" y="435429"/>
            <a:ext cx="7900821" cy="57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6-06-02 alle 09.5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6" y="689427"/>
            <a:ext cx="3722474" cy="5292893"/>
          </a:xfrm>
          <a:prstGeom prst="rect">
            <a:avLst/>
          </a:prstGeom>
        </p:spPr>
      </p:pic>
      <p:pic>
        <p:nvPicPr>
          <p:cNvPr id="5" name="Immagine 4" descr="Schermata 2016-06-02 alle 09.47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53" y="1632857"/>
            <a:ext cx="4977846" cy="37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reenshot 2015-05-16 09.21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45965"/>
            <a:ext cx="8650514" cy="4134057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5" name="Immagine 4" descr="5 per mil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4356011"/>
            <a:ext cx="7420429" cy="2501989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77110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</Words>
  <Application>Microsoft Macintosh PowerPoint</Application>
  <PresentationFormat>Presentazione su schermo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OM home</dc:creator>
  <cp:lastModifiedBy>OM home</cp:lastModifiedBy>
  <cp:revision>16</cp:revision>
  <cp:lastPrinted>2016-06-07T05:45:23Z</cp:lastPrinted>
  <dcterms:created xsi:type="dcterms:W3CDTF">2016-06-02T07:17:02Z</dcterms:created>
  <dcterms:modified xsi:type="dcterms:W3CDTF">2017-02-05T10:06:32Z</dcterms:modified>
</cp:coreProperties>
</file>