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65" r:id="rId4"/>
    <p:sldId id="266" r:id="rId5"/>
    <p:sldId id="267" r:id="rId6"/>
    <p:sldId id="261" r:id="rId7"/>
  </p:sldIdLst>
  <p:sldSz cx="719931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40DD"/>
    <a:srgbClr val="218C22"/>
    <a:srgbClr val="B698F2"/>
    <a:srgbClr val="C30038"/>
    <a:srgbClr val="5CA652"/>
    <a:srgbClr val="FF849A"/>
    <a:srgbClr val="009BDB"/>
    <a:srgbClr val="EDFBFF"/>
    <a:srgbClr val="FF0068"/>
    <a:srgbClr val="F30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8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1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4EAAC-494F-4A45-99BC-A943A5A913E4}" type="datetimeFigureOut">
              <a:rPr lang="it-IT" smtClean="0"/>
              <a:t>30/05/20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70636-5126-644D-9C0B-BAECF70E53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11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770636-5126-644D-9C0B-BAECF70E532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09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178222"/>
            <a:ext cx="6119416" cy="250642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781306"/>
            <a:ext cx="5399485" cy="173816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F770-64A1-6441-8E2D-C127DE37FB35}" type="datetimeFigureOut">
              <a:rPr lang="it-IT" smtClean="0"/>
              <a:t>30/05/20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026A-540B-F049-B5A0-069A30423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25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F770-64A1-6441-8E2D-C127DE37FB35}" type="datetimeFigureOut">
              <a:rPr lang="it-IT" smtClean="0"/>
              <a:t>30/05/20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026A-540B-F049-B5A0-069A30423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640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F770-64A1-6441-8E2D-C127DE37FB35}" type="datetimeFigureOut">
              <a:rPr lang="it-IT" smtClean="0"/>
              <a:t>30/05/20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026A-540B-F049-B5A0-069A30423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86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F770-64A1-6441-8E2D-C127DE37FB35}" type="datetimeFigureOut">
              <a:rPr lang="it-IT" smtClean="0"/>
              <a:t>30/05/20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026A-540B-F049-B5A0-069A30423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102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F770-64A1-6441-8E2D-C127DE37FB35}" type="datetimeFigureOut">
              <a:rPr lang="it-IT" smtClean="0"/>
              <a:t>30/05/20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026A-540B-F049-B5A0-069A30423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1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F770-64A1-6441-8E2D-C127DE37FB35}" type="datetimeFigureOut">
              <a:rPr lang="it-IT" smtClean="0"/>
              <a:t>30/05/20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026A-540B-F049-B5A0-069A30423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39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629749"/>
            <a:ext cx="3045646" cy="386796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764832"/>
            <a:ext cx="3060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629749"/>
            <a:ext cx="3060646" cy="386796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F770-64A1-6441-8E2D-C127DE37FB35}" type="datetimeFigureOut">
              <a:rPr lang="it-IT" smtClean="0"/>
              <a:t>30/05/20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026A-540B-F049-B5A0-069A30423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18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F770-64A1-6441-8E2D-C127DE37FB35}" type="datetimeFigureOut">
              <a:rPr lang="it-IT" smtClean="0"/>
              <a:t>30/05/20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026A-540B-F049-B5A0-069A30423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70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F770-64A1-6441-8E2D-C127DE37FB35}" type="datetimeFigureOut">
              <a:rPr lang="it-IT" smtClean="0"/>
              <a:t>30/05/20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026A-540B-F049-B5A0-069A30423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029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70"/>
            <a:ext cx="3644652" cy="5116178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F770-64A1-6441-8E2D-C127DE37FB35}" type="datetimeFigureOut">
              <a:rPr lang="it-IT" smtClean="0"/>
              <a:t>30/05/20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026A-540B-F049-B5A0-069A30423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416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70"/>
            <a:ext cx="3644652" cy="5116178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F770-64A1-6441-8E2D-C127DE37FB35}" type="datetimeFigureOut">
              <a:rPr lang="it-IT" smtClean="0"/>
              <a:t>30/05/20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026A-540B-F049-B5A0-069A30423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90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F770-64A1-6441-8E2D-C127DE37FB35}" type="datetimeFigureOut">
              <a:rPr lang="it-IT" smtClean="0"/>
              <a:t>30/05/20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A026A-540B-F049-B5A0-069A30423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29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17" Type="http://schemas.microsoft.com/office/2007/relationships/hdphoto" Target="../media/hdphoto6.wdp"/><Relationship Id="rId2" Type="http://schemas.openxmlformats.org/officeDocument/2006/relationships/notesSlide" Target="../notesSlides/notesSlide1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10" Type="http://schemas.microsoft.com/office/2007/relationships/hdphoto" Target="../media/hdphoto1.wdp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7.wdp"/><Relationship Id="rId5" Type="http://schemas.openxmlformats.org/officeDocument/2006/relationships/image" Target="../media/image13.sv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1.svg"/><Relationship Id="rId7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8.wdp"/><Relationship Id="rId10" Type="http://schemas.microsoft.com/office/2007/relationships/hdphoto" Target="../media/hdphoto12.wdp"/><Relationship Id="rId4" Type="http://schemas.openxmlformats.org/officeDocument/2006/relationships/image" Target="../media/image8.png"/><Relationship Id="rId9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1E7A8B36-45A7-4F43-B278-5A20E743FED0}"/>
              </a:ext>
            </a:extLst>
          </p:cNvPr>
          <p:cNvGrpSpPr/>
          <p:nvPr/>
        </p:nvGrpSpPr>
        <p:grpSpPr>
          <a:xfrm rot="10932673">
            <a:off x="2570" y="107080"/>
            <a:ext cx="2355773" cy="2321737"/>
            <a:chOff x="1108564" y="4063032"/>
            <a:chExt cx="2355773" cy="2321737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56F5BBE4-ADA4-DC45-A70D-DE7B870CF1EA}"/>
                </a:ext>
              </a:extLst>
            </p:cNvPr>
            <p:cNvSpPr/>
            <p:nvPr/>
          </p:nvSpPr>
          <p:spPr>
            <a:xfrm>
              <a:off x="1643074" y="4604655"/>
              <a:ext cx="1238491" cy="1238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8" name="Trapezio 7">
              <a:extLst>
                <a:ext uri="{FF2B5EF4-FFF2-40B4-BE49-F238E27FC236}">
                  <a16:creationId xmlns:a16="http://schemas.microsoft.com/office/drawing/2014/main" id="{232ADCDF-BBE1-EE4C-8E44-AD6F6CD81F63}"/>
                </a:ext>
              </a:extLst>
            </p:cNvPr>
            <p:cNvSpPr/>
            <p:nvPr/>
          </p:nvSpPr>
          <p:spPr>
            <a:xfrm rot="16200000">
              <a:off x="1501694" y="4907756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Trapezio 8">
              <a:extLst>
                <a:ext uri="{FF2B5EF4-FFF2-40B4-BE49-F238E27FC236}">
                  <a16:creationId xmlns:a16="http://schemas.microsoft.com/office/drawing/2014/main" id="{C7B93988-FFA5-474E-AE20-F04D1D82EE45}"/>
                </a:ext>
              </a:extLst>
            </p:cNvPr>
            <p:cNvSpPr/>
            <p:nvPr/>
          </p:nvSpPr>
          <p:spPr>
            <a:xfrm rot="8205772">
              <a:off x="2730813" y="543902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Trapezio 9">
              <a:extLst>
                <a:ext uri="{FF2B5EF4-FFF2-40B4-BE49-F238E27FC236}">
                  <a16:creationId xmlns:a16="http://schemas.microsoft.com/office/drawing/2014/main" id="{D107FDFC-E769-D44C-A6B2-FD9EA63CA4B6}"/>
                </a:ext>
              </a:extLst>
            </p:cNvPr>
            <p:cNvSpPr/>
            <p:nvPr/>
          </p:nvSpPr>
          <p:spPr>
            <a:xfrm rot="19071401">
              <a:off x="1698425" y="435312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Trapezio 10">
              <a:extLst>
                <a:ext uri="{FF2B5EF4-FFF2-40B4-BE49-F238E27FC236}">
                  <a16:creationId xmlns:a16="http://schemas.microsoft.com/office/drawing/2014/main" id="{0E1A7F9B-6B46-5B46-838C-B411AEAB5E71}"/>
                </a:ext>
              </a:extLst>
            </p:cNvPr>
            <p:cNvSpPr/>
            <p:nvPr/>
          </p:nvSpPr>
          <p:spPr>
            <a:xfrm rot="13323606">
              <a:off x="1701101" y="544261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Trapezio 11">
              <a:extLst>
                <a:ext uri="{FF2B5EF4-FFF2-40B4-BE49-F238E27FC236}">
                  <a16:creationId xmlns:a16="http://schemas.microsoft.com/office/drawing/2014/main" id="{1DA1D229-A659-A147-9D57-D1109DB65C95}"/>
                </a:ext>
              </a:extLst>
            </p:cNvPr>
            <p:cNvSpPr/>
            <p:nvPr/>
          </p:nvSpPr>
          <p:spPr>
            <a:xfrm rot="2408392">
              <a:off x="2730814" y="434601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Trapezio 12">
              <a:extLst>
                <a:ext uri="{FF2B5EF4-FFF2-40B4-BE49-F238E27FC236}">
                  <a16:creationId xmlns:a16="http://schemas.microsoft.com/office/drawing/2014/main" id="{FAF0C6C0-8EC6-9943-80F8-73A9D407B430}"/>
                </a:ext>
              </a:extLst>
            </p:cNvPr>
            <p:cNvSpPr/>
            <p:nvPr/>
          </p:nvSpPr>
          <p:spPr>
            <a:xfrm rot="10800000">
              <a:off x="2189000" y="5575259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Trapezio 13">
              <a:extLst>
                <a:ext uri="{FF2B5EF4-FFF2-40B4-BE49-F238E27FC236}">
                  <a16:creationId xmlns:a16="http://schemas.microsoft.com/office/drawing/2014/main" id="{7E0DB507-AF2C-6240-A161-7BF4E394F085}"/>
                </a:ext>
              </a:extLst>
            </p:cNvPr>
            <p:cNvSpPr/>
            <p:nvPr/>
          </p:nvSpPr>
          <p:spPr>
            <a:xfrm rot="5400000">
              <a:off x="2943974" y="491087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Trapezio 14">
              <a:extLst>
                <a:ext uri="{FF2B5EF4-FFF2-40B4-BE49-F238E27FC236}">
                  <a16:creationId xmlns:a16="http://schemas.microsoft.com/office/drawing/2014/main" id="{5F6229F2-BBF9-544D-BCD6-7447B327A030}"/>
                </a:ext>
              </a:extLst>
            </p:cNvPr>
            <p:cNvSpPr/>
            <p:nvPr/>
          </p:nvSpPr>
          <p:spPr>
            <a:xfrm>
              <a:off x="2199164" y="4153850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19B71A57-AEDF-A84F-9670-E40EE57BF183}"/>
                </a:ext>
              </a:extLst>
            </p:cNvPr>
            <p:cNvSpPr/>
            <p:nvPr/>
          </p:nvSpPr>
          <p:spPr>
            <a:xfrm>
              <a:off x="1446305" y="432624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DCCED9A6-9E26-EA47-94D5-DDC15F4A369D}"/>
                </a:ext>
              </a:extLst>
            </p:cNvPr>
            <p:cNvSpPr/>
            <p:nvPr/>
          </p:nvSpPr>
          <p:spPr>
            <a:xfrm>
              <a:off x="2153227" y="406303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35233FD7-C427-7046-A5F4-6A8B07E13155}"/>
                </a:ext>
              </a:extLst>
            </p:cNvPr>
            <p:cNvSpPr/>
            <p:nvPr/>
          </p:nvSpPr>
          <p:spPr>
            <a:xfrm>
              <a:off x="2887807" y="430682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Ovale 18">
              <a:extLst>
                <a:ext uri="{FF2B5EF4-FFF2-40B4-BE49-F238E27FC236}">
                  <a16:creationId xmlns:a16="http://schemas.microsoft.com/office/drawing/2014/main" id="{BF246DBA-AED0-AE43-9069-2B117A8B5527}"/>
                </a:ext>
              </a:extLst>
            </p:cNvPr>
            <p:cNvSpPr/>
            <p:nvPr/>
          </p:nvSpPr>
          <p:spPr>
            <a:xfrm>
              <a:off x="1108564" y="510552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Ovale 19">
              <a:extLst>
                <a:ext uri="{FF2B5EF4-FFF2-40B4-BE49-F238E27FC236}">
                  <a16:creationId xmlns:a16="http://schemas.microsoft.com/office/drawing/2014/main" id="{0AE5C38E-1950-BC4D-B5DE-144CE6FB22FD}"/>
                </a:ext>
              </a:extLst>
            </p:cNvPr>
            <p:cNvSpPr/>
            <p:nvPr/>
          </p:nvSpPr>
          <p:spPr>
            <a:xfrm>
              <a:off x="1435464" y="586975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66FA610D-EE98-0442-BF24-D893AE6D50CB}"/>
                </a:ext>
              </a:extLst>
            </p:cNvPr>
            <p:cNvSpPr/>
            <p:nvPr/>
          </p:nvSpPr>
          <p:spPr>
            <a:xfrm>
              <a:off x="2128665" y="6163737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e 21">
              <a:extLst>
                <a:ext uri="{FF2B5EF4-FFF2-40B4-BE49-F238E27FC236}">
                  <a16:creationId xmlns:a16="http://schemas.microsoft.com/office/drawing/2014/main" id="{12F97EF0-B92F-D048-9832-17E0053A6633}"/>
                </a:ext>
              </a:extLst>
            </p:cNvPr>
            <p:cNvSpPr/>
            <p:nvPr/>
          </p:nvSpPr>
          <p:spPr>
            <a:xfrm>
              <a:off x="2876799" y="5845870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Ovale 22">
              <a:extLst>
                <a:ext uri="{FF2B5EF4-FFF2-40B4-BE49-F238E27FC236}">
                  <a16:creationId xmlns:a16="http://schemas.microsoft.com/office/drawing/2014/main" id="{BC5D04A4-CC9D-7B49-99A4-3AD98EB5480F}"/>
                </a:ext>
              </a:extLst>
            </p:cNvPr>
            <p:cNvSpPr/>
            <p:nvPr/>
          </p:nvSpPr>
          <p:spPr>
            <a:xfrm>
              <a:off x="3244418" y="5100991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Ovale 23">
              <a:extLst>
                <a:ext uri="{FF2B5EF4-FFF2-40B4-BE49-F238E27FC236}">
                  <a16:creationId xmlns:a16="http://schemas.microsoft.com/office/drawing/2014/main" id="{90BB7414-7CE6-BA48-8C80-E1CDD6AC8A7A}"/>
                </a:ext>
              </a:extLst>
            </p:cNvPr>
            <p:cNvSpPr/>
            <p:nvPr/>
          </p:nvSpPr>
          <p:spPr>
            <a:xfrm>
              <a:off x="1865753" y="4689911"/>
              <a:ext cx="494406" cy="533182"/>
            </a:xfrm>
            <a:prstGeom prst="ellipse">
              <a:avLst/>
            </a:prstGeom>
            <a:solidFill>
              <a:srgbClr val="B69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Ovale 24">
              <a:extLst>
                <a:ext uri="{FF2B5EF4-FFF2-40B4-BE49-F238E27FC236}">
                  <a16:creationId xmlns:a16="http://schemas.microsoft.com/office/drawing/2014/main" id="{B7DF3F46-64CC-C149-ADAD-E7094C769F63}"/>
                </a:ext>
              </a:extLst>
            </p:cNvPr>
            <p:cNvSpPr/>
            <p:nvPr/>
          </p:nvSpPr>
          <p:spPr>
            <a:xfrm>
              <a:off x="1845834" y="5280471"/>
              <a:ext cx="254440" cy="261914"/>
            </a:xfrm>
            <a:prstGeom prst="ellipse">
              <a:avLst/>
            </a:prstGeom>
            <a:solidFill>
              <a:srgbClr val="B69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>
              <a:extLst>
                <a:ext uri="{FF2B5EF4-FFF2-40B4-BE49-F238E27FC236}">
                  <a16:creationId xmlns:a16="http://schemas.microsoft.com/office/drawing/2014/main" id="{F012A4DC-E2C6-9B4E-9450-FAE475CDBED2}"/>
                </a:ext>
              </a:extLst>
            </p:cNvPr>
            <p:cNvSpPr/>
            <p:nvPr/>
          </p:nvSpPr>
          <p:spPr>
            <a:xfrm>
              <a:off x="2427548" y="4832036"/>
              <a:ext cx="254440" cy="261914"/>
            </a:xfrm>
            <a:prstGeom prst="ellipse">
              <a:avLst/>
            </a:prstGeom>
            <a:solidFill>
              <a:srgbClr val="B69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0B42534E-F678-124A-AEE7-59012EC7394B}"/>
              </a:ext>
            </a:extLst>
          </p:cNvPr>
          <p:cNvGrpSpPr/>
          <p:nvPr/>
        </p:nvGrpSpPr>
        <p:grpSpPr>
          <a:xfrm rot="12237426">
            <a:off x="2101731" y="-46726"/>
            <a:ext cx="1234256" cy="1239059"/>
            <a:chOff x="1108564" y="4063032"/>
            <a:chExt cx="2355773" cy="2321737"/>
          </a:xfrm>
        </p:grpSpPr>
        <p:sp>
          <p:nvSpPr>
            <p:cNvPr id="28" name="Ovale 27">
              <a:extLst>
                <a:ext uri="{FF2B5EF4-FFF2-40B4-BE49-F238E27FC236}">
                  <a16:creationId xmlns:a16="http://schemas.microsoft.com/office/drawing/2014/main" id="{C73505AB-09F4-1D4E-A8F2-597C7C4D0287}"/>
                </a:ext>
              </a:extLst>
            </p:cNvPr>
            <p:cNvSpPr/>
            <p:nvPr/>
          </p:nvSpPr>
          <p:spPr>
            <a:xfrm>
              <a:off x="1643074" y="4604655"/>
              <a:ext cx="1238491" cy="1238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Trapezio 28">
              <a:extLst>
                <a:ext uri="{FF2B5EF4-FFF2-40B4-BE49-F238E27FC236}">
                  <a16:creationId xmlns:a16="http://schemas.microsoft.com/office/drawing/2014/main" id="{6E223FCE-0265-4149-A118-7409E5C78618}"/>
                </a:ext>
              </a:extLst>
            </p:cNvPr>
            <p:cNvSpPr/>
            <p:nvPr/>
          </p:nvSpPr>
          <p:spPr>
            <a:xfrm rot="16200000">
              <a:off x="1501694" y="4907756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Trapezio 29">
              <a:extLst>
                <a:ext uri="{FF2B5EF4-FFF2-40B4-BE49-F238E27FC236}">
                  <a16:creationId xmlns:a16="http://schemas.microsoft.com/office/drawing/2014/main" id="{29DC1C2E-F851-B34F-93E6-A0C46E1C771C}"/>
                </a:ext>
              </a:extLst>
            </p:cNvPr>
            <p:cNvSpPr/>
            <p:nvPr/>
          </p:nvSpPr>
          <p:spPr>
            <a:xfrm rot="8205772">
              <a:off x="2730813" y="543902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Trapezio 30">
              <a:extLst>
                <a:ext uri="{FF2B5EF4-FFF2-40B4-BE49-F238E27FC236}">
                  <a16:creationId xmlns:a16="http://schemas.microsoft.com/office/drawing/2014/main" id="{DFA40559-64BB-8F48-90C9-7F923BEC8794}"/>
                </a:ext>
              </a:extLst>
            </p:cNvPr>
            <p:cNvSpPr/>
            <p:nvPr/>
          </p:nvSpPr>
          <p:spPr>
            <a:xfrm rot="19071401">
              <a:off x="1698425" y="435312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Trapezio 31">
              <a:extLst>
                <a:ext uri="{FF2B5EF4-FFF2-40B4-BE49-F238E27FC236}">
                  <a16:creationId xmlns:a16="http://schemas.microsoft.com/office/drawing/2014/main" id="{D47CE86B-D1CD-F84D-A87D-E79F9D15B2B3}"/>
                </a:ext>
              </a:extLst>
            </p:cNvPr>
            <p:cNvSpPr/>
            <p:nvPr/>
          </p:nvSpPr>
          <p:spPr>
            <a:xfrm rot="13323606">
              <a:off x="1701101" y="544261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Trapezio 32">
              <a:extLst>
                <a:ext uri="{FF2B5EF4-FFF2-40B4-BE49-F238E27FC236}">
                  <a16:creationId xmlns:a16="http://schemas.microsoft.com/office/drawing/2014/main" id="{97977371-5562-BC43-B6AB-2679929BF00F}"/>
                </a:ext>
              </a:extLst>
            </p:cNvPr>
            <p:cNvSpPr/>
            <p:nvPr/>
          </p:nvSpPr>
          <p:spPr>
            <a:xfrm rot="2408392">
              <a:off x="2730814" y="434601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Trapezio 33">
              <a:extLst>
                <a:ext uri="{FF2B5EF4-FFF2-40B4-BE49-F238E27FC236}">
                  <a16:creationId xmlns:a16="http://schemas.microsoft.com/office/drawing/2014/main" id="{BD0684BA-05BB-9E4F-9E77-3C165151DC05}"/>
                </a:ext>
              </a:extLst>
            </p:cNvPr>
            <p:cNvSpPr/>
            <p:nvPr/>
          </p:nvSpPr>
          <p:spPr>
            <a:xfrm rot="10800000">
              <a:off x="2189000" y="5575259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Trapezio 34">
              <a:extLst>
                <a:ext uri="{FF2B5EF4-FFF2-40B4-BE49-F238E27FC236}">
                  <a16:creationId xmlns:a16="http://schemas.microsoft.com/office/drawing/2014/main" id="{E1BA485D-0B5F-6A43-BEC8-57DA4A92C1CB}"/>
                </a:ext>
              </a:extLst>
            </p:cNvPr>
            <p:cNvSpPr/>
            <p:nvPr/>
          </p:nvSpPr>
          <p:spPr>
            <a:xfrm rot="5400000">
              <a:off x="2943974" y="491087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Trapezio 35">
              <a:extLst>
                <a:ext uri="{FF2B5EF4-FFF2-40B4-BE49-F238E27FC236}">
                  <a16:creationId xmlns:a16="http://schemas.microsoft.com/office/drawing/2014/main" id="{7ADF0151-56C7-4C49-9E08-872757F29170}"/>
                </a:ext>
              </a:extLst>
            </p:cNvPr>
            <p:cNvSpPr/>
            <p:nvPr/>
          </p:nvSpPr>
          <p:spPr>
            <a:xfrm>
              <a:off x="2199164" y="4153850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Ovale 36">
              <a:extLst>
                <a:ext uri="{FF2B5EF4-FFF2-40B4-BE49-F238E27FC236}">
                  <a16:creationId xmlns:a16="http://schemas.microsoft.com/office/drawing/2014/main" id="{EE887DCC-F8DB-1D43-8F48-1D389977A57F}"/>
                </a:ext>
              </a:extLst>
            </p:cNvPr>
            <p:cNvSpPr/>
            <p:nvPr/>
          </p:nvSpPr>
          <p:spPr>
            <a:xfrm>
              <a:off x="1446305" y="432624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Ovale 37">
              <a:extLst>
                <a:ext uri="{FF2B5EF4-FFF2-40B4-BE49-F238E27FC236}">
                  <a16:creationId xmlns:a16="http://schemas.microsoft.com/office/drawing/2014/main" id="{831E0761-B96A-3A4D-BAA8-D623A4542DBF}"/>
                </a:ext>
              </a:extLst>
            </p:cNvPr>
            <p:cNvSpPr/>
            <p:nvPr/>
          </p:nvSpPr>
          <p:spPr>
            <a:xfrm>
              <a:off x="2153227" y="406303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Ovale 38">
              <a:extLst>
                <a:ext uri="{FF2B5EF4-FFF2-40B4-BE49-F238E27FC236}">
                  <a16:creationId xmlns:a16="http://schemas.microsoft.com/office/drawing/2014/main" id="{78E545D9-B6AE-444D-88E3-FD4E54245F16}"/>
                </a:ext>
              </a:extLst>
            </p:cNvPr>
            <p:cNvSpPr/>
            <p:nvPr/>
          </p:nvSpPr>
          <p:spPr>
            <a:xfrm>
              <a:off x="2887807" y="430682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Ovale 39">
              <a:extLst>
                <a:ext uri="{FF2B5EF4-FFF2-40B4-BE49-F238E27FC236}">
                  <a16:creationId xmlns:a16="http://schemas.microsoft.com/office/drawing/2014/main" id="{59878F90-0817-C645-BA16-9B79F4BE3B17}"/>
                </a:ext>
              </a:extLst>
            </p:cNvPr>
            <p:cNvSpPr/>
            <p:nvPr/>
          </p:nvSpPr>
          <p:spPr>
            <a:xfrm>
              <a:off x="1108564" y="510552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Ovale 40">
              <a:extLst>
                <a:ext uri="{FF2B5EF4-FFF2-40B4-BE49-F238E27FC236}">
                  <a16:creationId xmlns:a16="http://schemas.microsoft.com/office/drawing/2014/main" id="{55A790F0-F2B4-0847-A31F-2FC1EC3CDF71}"/>
                </a:ext>
              </a:extLst>
            </p:cNvPr>
            <p:cNvSpPr/>
            <p:nvPr/>
          </p:nvSpPr>
          <p:spPr>
            <a:xfrm>
              <a:off x="1435464" y="586975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7E8438DC-EF35-224B-B59C-697E62AAE5EF}"/>
                </a:ext>
              </a:extLst>
            </p:cNvPr>
            <p:cNvSpPr/>
            <p:nvPr/>
          </p:nvSpPr>
          <p:spPr>
            <a:xfrm>
              <a:off x="2128665" y="6163737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Ovale 42">
              <a:extLst>
                <a:ext uri="{FF2B5EF4-FFF2-40B4-BE49-F238E27FC236}">
                  <a16:creationId xmlns:a16="http://schemas.microsoft.com/office/drawing/2014/main" id="{38F606F4-2834-1B4F-BEDC-31CD35184F9E}"/>
                </a:ext>
              </a:extLst>
            </p:cNvPr>
            <p:cNvSpPr/>
            <p:nvPr/>
          </p:nvSpPr>
          <p:spPr>
            <a:xfrm>
              <a:off x="2876799" y="5845870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Ovale 43">
              <a:extLst>
                <a:ext uri="{FF2B5EF4-FFF2-40B4-BE49-F238E27FC236}">
                  <a16:creationId xmlns:a16="http://schemas.microsoft.com/office/drawing/2014/main" id="{2EA4DA88-E848-A84B-8062-498398B16087}"/>
                </a:ext>
              </a:extLst>
            </p:cNvPr>
            <p:cNvSpPr/>
            <p:nvPr/>
          </p:nvSpPr>
          <p:spPr>
            <a:xfrm>
              <a:off x="3244418" y="5100991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Ovale 44">
              <a:extLst>
                <a:ext uri="{FF2B5EF4-FFF2-40B4-BE49-F238E27FC236}">
                  <a16:creationId xmlns:a16="http://schemas.microsoft.com/office/drawing/2014/main" id="{B64D00AA-0A7A-7349-A648-A54A070EBF61}"/>
                </a:ext>
              </a:extLst>
            </p:cNvPr>
            <p:cNvSpPr/>
            <p:nvPr/>
          </p:nvSpPr>
          <p:spPr>
            <a:xfrm>
              <a:off x="1865753" y="4689911"/>
              <a:ext cx="494406" cy="533182"/>
            </a:xfrm>
            <a:prstGeom prst="ellipse">
              <a:avLst/>
            </a:prstGeom>
            <a:solidFill>
              <a:srgbClr val="B69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Ovale 45">
              <a:extLst>
                <a:ext uri="{FF2B5EF4-FFF2-40B4-BE49-F238E27FC236}">
                  <a16:creationId xmlns:a16="http://schemas.microsoft.com/office/drawing/2014/main" id="{16F5A8CE-7C7F-6846-8CCB-B3E87C03B46E}"/>
                </a:ext>
              </a:extLst>
            </p:cNvPr>
            <p:cNvSpPr/>
            <p:nvPr/>
          </p:nvSpPr>
          <p:spPr>
            <a:xfrm>
              <a:off x="1845834" y="5280471"/>
              <a:ext cx="254440" cy="261914"/>
            </a:xfrm>
            <a:prstGeom prst="ellipse">
              <a:avLst/>
            </a:prstGeom>
            <a:solidFill>
              <a:srgbClr val="B69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Ovale 46">
              <a:extLst>
                <a:ext uri="{FF2B5EF4-FFF2-40B4-BE49-F238E27FC236}">
                  <a16:creationId xmlns:a16="http://schemas.microsoft.com/office/drawing/2014/main" id="{951882B7-283B-8C41-980D-6104E552259C}"/>
                </a:ext>
              </a:extLst>
            </p:cNvPr>
            <p:cNvSpPr/>
            <p:nvPr/>
          </p:nvSpPr>
          <p:spPr>
            <a:xfrm>
              <a:off x="2427548" y="4832036"/>
              <a:ext cx="254440" cy="261914"/>
            </a:xfrm>
            <a:prstGeom prst="ellipse">
              <a:avLst/>
            </a:prstGeom>
            <a:solidFill>
              <a:srgbClr val="B69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9" name="Gruppo 68">
            <a:extLst>
              <a:ext uri="{FF2B5EF4-FFF2-40B4-BE49-F238E27FC236}">
                <a16:creationId xmlns:a16="http://schemas.microsoft.com/office/drawing/2014/main" id="{76477F0E-ED7D-1F4A-8DA8-3B7D3E8B3F1E}"/>
              </a:ext>
            </a:extLst>
          </p:cNvPr>
          <p:cNvGrpSpPr/>
          <p:nvPr/>
        </p:nvGrpSpPr>
        <p:grpSpPr>
          <a:xfrm rot="12237426">
            <a:off x="2101873" y="1505726"/>
            <a:ext cx="690686" cy="688187"/>
            <a:chOff x="1108564" y="4063032"/>
            <a:chExt cx="2355773" cy="2321737"/>
          </a:xfrm>
        </p:grpSpPr>
        <p:sp>
          <p:nvSpPr>
            <p:cNvPr id="70" name="Ovale 69">
              <a:extLst>
                <a:ext uri="{FF2B5EF4-FFF2-40B4-BE49-F238E27FC236}">
                  <a16:creationId xmlns:a16="http://schemas.microsoft.com/office/drawing/2014/main" id="{58341143-3D46-A943-8052-5B0AFC8DD318}"/>
                </a:ext>
              </a:extLst>
            </p:cNvPr>
            <p:cNvSpPr/>
            <p:nvPr/>
          </p:nvSpPr>
          <p:spPr>
            <a:xfrm>
              <a:off x="1643074" y="4604655"/>
              <a:ext cx="1238491" cy="1238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Trapezio 70">
              <a:extLst>
                <a:ext uri="{FF2B5EF4-FFF2-40B4-BE49-F238E27FC236}">
                  <a16:creationId xmlns:a16="http://schemas.microsoft.com/office/drawing/2014/main" id="{ABEA51EE-BA1E-D54F-9574-497AA098B64D}"/>
                </a:ext>
              </a:extLst>
            </p:cNvPr>
            <p:cNvSpPr/>
            <p:nvPr/>
          </p:nvSpPr>
          <p:spPr>
            <a:xfrm rot="16200000">
              <a:off x="1501694" y="4907756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Trapezio 71">
              <a:extLst>
                <a:ext uri="{FF2B5EF4-FFF2-40B4-BE49-F238E27FC236}">
                  <a16:creationId xmlns:a16="http://schemas.microsoft.com/office/drawing/2014/main" id="{C080B4E9-B956-F24D-B9B5-D418465117D6}"/>
                </a:ext>
              </a:extLst>
            </p:cNvPr>
            <p:cNvSpPr/>
            <p:nvPr/>
          </p:nvSpPr>
          <p:spPr>
            <a:xfrm rot="8205772">
              <a:off x="2730813" y="543902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Trapezio 72">
              <a:extLst>
                <a:ext uri="{FF2B5EF4-FFF2-40B4-BE49-F238E27FC236}">
                  <a16:creationId xmlns:a16="http://schemas.microsoft.com/office/drawing/2014/main" id="{79737032-4A3D-984D-A3B0-86D702BA1F49}"/>
                </a:ext>
              </a:extLst>
            </p:cNvPr>
            <p:cNvSpPr/>
            <p:nvPr/>
          </p:nvSpPr>
          <p:spPr>
            <a:xfrm rot="19071401">
              <a:off x="1698425" y="435312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Trapezio 73">
              <a:extLst>
                <a:ext uri="{FF2B5EF4-FFF2-40B4-BE49-F238E27FC236}">
                  <a16:creationId xmlns:a16="http://schemas.microsoft.com/office/drawing/2014/main" id="{EEDC25E9-C90D-EC41-A86E-6F1224419061}"/>
                </a:ext>
              </a:extLst>
            </p:cNvPr>
            <p:cNvSpPr/>
            <p:nvPr/>
          </p:nvSpPr>
          <p:spPr>
            <a:xfrm rot="13323606">
              <a:off x="1701101" y="544261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5" name="Trapezio 74">
              <a:extLst>
                <a:ext uri="{FF2B5EF4-FFF2-40B4-BE49-F238E27FC236}">
                  <a16:creationId xmlns:a16="http://schemas.microsoft.com/office/drawing/2014/main" id="{D6FA96CC-D7E7-804F-91FF-82BAF1E43D63}"/>
                </a:ext>
              </a:extLst>
            </p:cNvPr>
            <p:cNvSpPr/>
            <p:nvPr/>
          </p:nvSpPr>
          <p:spPr>
            <a:xfrm rot="2408392">
              <a:off x="2730814" y="434601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6" name="Trapezio 75">
              <a:extLst>
                <a:ext uri="{FF2B5EF4-FFF2-40B4-BE49-F238E27FC236}">
                  <a16:creationId xmlns:a16="http://schemas.microsoft.com/office/drawing/2014/main" id="{964C6B49-6F22-B747-A907-39E1546F3BF4}"/>
                </a:ext>
              </a:extLst>
            </p:cNvPr>
            <p:cNvSpPr/>
            <p:nvPr/>
          </p:nvSpPr>
          <p:spPr>
            <a:xfrm rot="10800000">
              <a:off x="2189000" y="5575259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7" name="Trapezio 76">
              <a:extLst>
                <a:ext uri="{FF2B5EF4-FFF2-40B4-BE49-F238E27FC236}">
                  <a16:creationId xmlns:a16="http://schemas.microsoft.com/office/drawing/2014/main" id="{C4F4A78E-EBA5-0948-BC1F-FCDBA5A329AB}"/>
                </a:ext>
              </a:extLst>
            </p:cNvPr>
            <p:cNvSpPr/>
            <p:nvPr/>
          </p:nvSpPr>
          <p:spPr>
            <a:xfrm rot="5400000">
              <a:off x="2943974" y="491087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8" name="Trapezio 77">
              <a:extLst>
                <a:ext uri="{FF2B5EF4-FFF2-40B4-BE49-F238E27FC236}">
                  <a16:creationId xmlns:a16="http://schemas.microsoft.com/office/drawing/2014/main" id="{1294323F-2106-BA4A-B899-1DE468456898}"/>
                </a:ext>
              </a:extLst>
            </p:cNvPr>
            <p:cNvSpPr/>
            <p:nvPr/>
          </p:nvSpPr>
          <p:spPr>
            <a:xfrm>
              <a:off x="2199164" y="4153850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Ovale 78">
              <a:extLst>
                <a:ext uri="{FF2B5EF4-FFF2-40B4-BE49-F238E27FC236}">
                  <a16:creationId xmlns:a16="http://schemas.microsoft.com/office/drawing/2014/main" id="{DBE3B12D-8883-774A-8740-2E4B63AB6497}"/>
                </a:ext>
              </a:extLst>
            </p:cNvPr>
            <p:cNvSpPr/>
            <p:nvPr/>
          </p:nvSpPr>
          <p:spPr>
            <a:xfrm>
              <a:off x="1446305" y="432624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0" name="Ovale 79">
              <a:extLst>
                <a:ext uri="{FF2B5EF4-FFF2-40B4-BE49-F238E27FC236}">
                  <a16:creationId xmlns:a16="http://schemas.microsoft.com/office/drawing/2014/main" id="{F573DC6A-2841-9646-86C4-9723BDB489D2}"/>
                </a:ext>
              </a:extLst>
            </p:cNvPr>
            <p:cNvSpPr/>
            <p:nvPr/>
          </p:nvSpPr>
          <p:spPr>
            <a:xfrm>
              <a:off x="2153227" y="406303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1" name="Ovale 80">
              <a:extLst>
                <a:ext uri="{FF2B5EF4-FFF2-40B4-BE49-F238E27FC236}">
                  <a16:creationId xmlns:a16="http://schemas.microsoft.com/office/drawing/2014/main" id="{FA5B7B23-21A7-3B4F-B601-E6DA9AAF2784}"/>
                </a:ext>
              </a:extLst>
            </p:cNvPr>
            <p:cNvSpPr/>
            <p:nvPr/>
          </p:nvSpPr>
          <p:spPr>
            <a:xfrm>
              <a:off x="2887807" y="430682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Ovale 81">
              <a:extLst>
                <a:ext uri="{FF2B5EF4-FFF2-40B4-BE49-F238E27FC236}">
                  <a16:creationId xmlns:a16="http://schemas.microsoft.com/office/drawing/2014/main" id="{403EB22C-6B96-E14D-85F1-A8367247AACE}"/>
                </a:ext>
              </a:extLst>
            </p:cNvPr>
            <p:cNvSpPr/>
            <p:nvPr/>
          </p:nvSpPr>
          <p:spPr>
            <a:xfrm>
              <a:off x="1108564" y="510552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3" name="Ovale 82">
              <a:extLst>
                <a:ext uri="{FF2B5EF4-FFF2-40B4-BE49-F238E27FC236}">
                  <a16:creationId xmlns:a16="http://schemas.microsoft.com/office/drawing/2014/main" id="{A9FFB6C8-949A-3B47-B131-2B088001A277}"/>
                </a:ext>
              </a:extLst>
            </p:cNvPr>
            <p:cNvSpPr/>
            <p:nvPr/>
          </p:nvSpPr>
          <p:spPr>
            <a:xfrm>
              <a:off x="1435464" y="586975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Ovale 83">
              <a:extLst>
                <a:ext uri="{FF2B5EF4-FFF2-40B4-BE49-F238E27FC236}">
                  <a16:creationId xmlns:a16="http://schemas.microsoft.com/office/drawing/2014/main" id="{9DE5D71A-7698-8E4B-9DF1-AEC6F6A9EFF5}"/>
                </a:ext>
              </a:extLst>
            </p:cNvPr>
            <p:cNvSpPr/>
            <p:nvPr/>
          </p:nvSpPr>
          <p:spPr>
            <a:xfrm>
              <a:off x="2128665" y="6163737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5" name="Ovale 84">
              <a:extLst>
                <a:ext uri="{FF2B5EF4-FFF2-40B4-BE49-F238E27FC236}">
                  <a16:creationId xmlns:a16="http://schemas.microsoft.com/office/drawing/2014/main" id="{7174C02B-9A1D-D943-9D7F-1446BC14BDE1}"/>
                </a:ext>
              </a:extLst>
            </p:cNvPr>
            <p:cNvSpPr/>
            <p:nvPr/>
          </p:nvSpPr>
          <p:spPr>
            <a:xfrm>
              <a:off x="2876799" y="5845870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6" name="Ovale 85">
              <a:extLst>
                <a:ext uri="{FF2B5EF4-FFF2-40B4-BE49-F238E27FC236}">
                  <a16:creationId xmlns:a16="http://schemas.microsoft.com/office/drawing/2014/main" id="{426B3D67-F540-CB4A-A686-01DAEF3FFC05}"/>
                </a:ext>
              </a:extLst>
            </p:cNvPr>
            <p:cNvSpPr/>
            <p:nvPr/>
          </p:nvSpPr>
          <p:spPr>
            <a:xfrm>
              <a:off x="3244418" y="5100991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7" name="Ovale 86">
              <a:extLst>
                <a:ext uri="{FF2B5EF4-FFF2-40B4-BE49-F238E27FC236}">
                  <a16:creationId xmlns:a16="http://schemas.microsoft.com/office/drawing/2014/main" id="{704AF928-F426-154F-B14A-94D3B7339BDA}"/>
                </a:ext>
              </a:extLst>
            </p:cNvPr>
            <p:cNvSpPr/>
            <p:nvPr/>
          </p:nvSpPr>
          <p:spPr>
            <a:xfrm>
              <a:off x="1865753" y="4689911"/>
              <a:ext cx="494406" cy="533182"/>
            </a:xfrm>
            <a:prstGeom prst="ellipse">
              <a:avLst/>
            </a:prstGeom>
            <a:solidFill>
              <a:srgbClr val="B69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8" name="Ovale 87">
              <a:extLst>
                <a:ext uri="{FF2B5EF4-FFF2-40B4-BE49-F238E27FC236}">
                  <a16:creationId xmlns:a16="http://schemas.microsoft.com/office/drawing/2014/main" id="{FEAD75DB-6936-6649-8092-88D509C3B985}"/>
                </a:ext>
              </a:extLst>
            </p:cNvPr>
            <p:cNvSpPr/>
            <p:nvPr/>
          </p:nvSpPr>
          <p:spPr>
            <a:xfrm>
              <a:off x="1845834" y="5280471"/>
              <a:ext cx="254440" cy="261914"/>
            </a:xfrm>
            <a:prstGeom prst="ellipse">
              <a:avLst/>
            </a:prstGeom>
            <a:solidFill>
              <a:srgbClr val="B69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9" name="Ovale 88">
              <a:extLst>
                <a:ext uri="{FF2B5EF4-FFF2-40B4-BE49-F238E27FC236}">
                  <a16:creationId xmlns:a16="http://schemas.microsoft.com/office/drawing/2014/main" id="{9AB1E4EC-C033-7B40-B5BC-A10B1A517D51}"/>
                </a:ext>
              </a:extLst>
            </p:cNvPr>
            <p:cNvSpPr/>
            <p:nvPr/>
          </p:nvSpPr>
          <p:spPr>
            <a:xfrm>
              <a:off x="2427548" y="4832036"/>
              <a:ext cx="254440" cy="261914"/>
            </a:xfrm>
            <a:prstGeom prst="ellipse">
              <a:avLst/>
            </a:prstGeom>
            <a:solidFill>
              <a:srgbClr val="B69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" name="Rettangolo 3">
            <a:extLst>
              <a:ext uri="{FF2B5EF4-FFF2-40B4-BE49-F238E27FC236}">
                <a16:creationId xmlns:a16="http://schemas.microsoft.com/office/drawing/2014/main" id="{7C2F1C51-4EBB-DD43-8B5B-C1EDC596B472}"/>
              </a:ext>
            </a:extLst>
          </p:cNvPr>
          <p:cNvSpPr/>
          <p:nvPr/>
        </p:nvSpPr>
        <p:spPr>
          <a:xfrm>
            <a:off x="0" y="0"/>
            <a:ext cx="7199313" cy="719931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3" name="Rettangolo 292">
            <a:extLst>
              <a:ext uri="{FF2B5EF4-FFF2-40B4-BE49-F238E27FC236}">
                <a16:creationId xmlns:a16="http://schemas.microsoft.com/office/drawing/2014/main" id="{C3FFC8C8-5FEE-0F4A-8EF4-5ECD0B6A7F3C}"/>
              </a:ext>
            </a:extLst>
          </p:cNvPr>
          <p:cNvSpPr/>
          <p:nvPr/>
        </p:nvSpPr>
        <p:spPr>
          <a:xfrm>
            <a:off x="581415" y="2665678"/>
            <a:ext cx="60592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Terapia </a:t>
            </a:r>
          </a:p>
          <a:p>
            <a:pPr algn="ctr"/>
            <a:r>
              <a:rPr lang="it-IT" sz="48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anti-epilettica</a:t>
            </a:r>
          </a:p>
        </p:txBody>
      </p:sp>
      <p:sp>
        <p:nvSpPr>
          <p:cNvPr id="92" name="Rettangolo 91">
            <a:extLst>
              <a:ext uri="{FF2B5EF4-FFF2-40B4-BE49-F238E27FC236}">
                <a16:creationId xmlns:a16="http://schemas.microsoft.com/office/drawing/2014/main" id="{BD52795B-C463-7640-9505-69511044A440}"/>
              </a:ext>
            </a:extLst>
          </p:cNvPr>
          <p:cNvSpPr/>
          <p:nvPr/>
        </p:nvSpPr>
        <p:spPr>
          <a:xfrm>
            <a:off x="4104418" y="149500"/>
            <a:ext cx="309489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 </a:t>
            </a:r>
            <a:r>
              <a:rPr lang="it-IT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COVID-</a:t>
            </a:r>
            <a:r>
              <a:rPr lang="it-IT" sz="28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19 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Expert opinion </a:t>
            </a:r>
            <a:r>
              <a:rPr lang="it-IT" b="1" dirty="0" err="1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tips</a:t>
            </a:r>
            <a:endParaRPr lang="it-IT" b="1" dirty="0">
              <a:solidFill>
                <a:schemeClr val="bg1"/>
              </a:solidFill>
              <a:effectLst>
                <a:outerShdw blurRad="266700" dist="50800" dir="5400000" algn="ctr" rotWithShape="0">
                  <a:srgbClr val="2A2594">
                    <a:alpha val="43000"/>
                  </a:srgbClr>
                </a:outerShdw>
              </a:effectLst>
              <a:latin typeface="Chalkduster" panose="03050602040202020205" pitchFamily="66" charset="77"/>
              <a:cs typeface="Aharoni" panose="02010803020104030203" pitchFamily="2" charset="-79"/>
            </a:endParaRPr>
          </a:p>
        </p:txBody>
      </p:sp>
      <p:sp>
        <p:nvSpPr>
          <p:cNvPr id="116" name="Rettangolo 115">
            <a:extLst>
              <a:ext uri="{FF2B5EF4-FFF2-40B4-BE49-F238E27FC236}">
                <a16:creationId xmlns:a16="http://schemas.microsoft.com/office/drawing/2014/main" id="{81C390D0-1915-2843-81BB-E89008320ED8}"/>
              </a:ext>
            </a:extLst>
          </p:cNvPr>
          <p:cNvSpPr/>
          <p:nvPr/>
        </p:nvSpPr>
        <p:spPr>
          <a:xfrm>
            <a:off x="324408" y="4238831"/>
            <a:ext cx="6823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…ai tempi del COVID-19</a:t>
            </a:r>
          </a:p>
          <a:p>
            <a:pPr algn="ctr"/>
            <a:endParaRPr lang="it-IT" sz="2400" b="1" dirty="0">
              <a:solidFill>
                <a:schemeClr val="bg1"/>
              </a:solidFill>
              <a:effectLst>
                <a:outerShdw blurRad="266700" dist="50800" dir="5400000" algn="ctr" rotWithShape="0">
                  <a:srgbClr val="2A2594">
                    <a:alpha val="43000"/>
                  </a:srgbClr>
                </a:outerShdw>
              </a:effectLst>
              <a:latin typeface="Chalkduster" panose="03050602040202020205" pitchFamily="66" charset="77"/>
              <a:cs typeface="Calibri" panose="020F0502020204030204" pitchFamily="34" charset="0"/>
            </a:endParaRPr>
          </a:p>
          <a:p>
            <a:pPr algn="ctr"/>
            <a:endParaRPr lang="it-IT" sz="2400" b="1" dirty="0">
              <a:solidFill>
                <a:schemeClr val="bg1"/>
              </a:solidFill>
              <a:effectLst>
                <a:outerShdw blurRad="266700" dist="50800" dir="5400000" algn="ctr" rotWithShape="0">
                  <a:srgbClr val="2A2594">
                    <a:alpha val="43000"/>
                  </a:srgbClr>
                </a:outerShdw>
              </a:effectLst>
              <a:latin typeface="Chalkduster" panose="03050602040202020205" pitchFamily="66" charset="77"/>
              <a:cs typeface="Aharoni" panose="02010803020104030203" pitchFamily="2" charset="-79"/>
            </a:endParaRPr>
          </a:p>
        </p:txBody>
      </p:sp>
      <p:pic>
        <p:nvPicPr>
          <p:cNvPr id="54" name="Elemento grafico 53" descr="Ricerca">
            <a:extLst>
              <a:ext uri="{FF2B5EF4-FFF2-40B4-BE49-F238E27FC236}">
                <a16:creationId xmlns:a16="http://schemas.microsoft.com/office/drawing/2014/main" id="{39710BBE-336A-4E45-879D-FF0DD87D0D4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8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76897">
            <a:off x="3307490" y="1104394"/>
            <a:ext cx="5212582" cy="5212582"/>
          </a:xfrm>
          <a:prstGeom prst="rect">
            <a:avLst/>
          </a:prstGeom>
        </p:spPr>
      </p:pic>
      <p:grpSp>
        <p:nvGrpSpPr>
          <p:cNvPr id="136" name="Gruppo 135">
            <a:extLst>
              <a:ext uri="{FF2B5EF4-FFF2-40B4-BE49-F238E27FC236}">
                <a16:creationId xmlns:a16="http://schemas.microsoft.com/office/drawing/2014/main" id="{5C724C0F-BDA6-E34A-A132-50517A61F1AE}"/>
              </a:ext>
            </a:extLst>
          </p:cNvPr>
          <p:cNvGrpSpPr/>
          <p:nvPr/>
        </p:nvGrpSpPr>
        <p:grpSpPr>
          <a:xfrm>
            <a:off x="5427" y="3737918"/>
            <a:ext cx="7193886" cy="3453627"/>
            <a:chOff x="5427" y="3737918"/>
            <a:chExt cx="7193886" cy="3453627"/>
          </a:xfrm>
        </p:grpSpPr>
        <p:grpSp>
          <p:nvGrpSpPr>
            <p:cNvPr id="130" name="Gruppo 129">
              <a:extLst>
                <a:ext uri="{FF2B5EF4-FFF2-40B4-BE49-F238E27FC236}">
                  <a16:creationId xmlns:a16="http://schemas.microsoft.com/office/drawing/2014/main" id="{323BFE83-6F21-B54E-B187-C517A790DDC0}"/>
                </a:ext>
              </a:extLst>
            </p:cNvPr>
            <p:cNvGrpSpPr/>
            <p:nvPr/>
          </p:nvGrpSpPr>
          <p:grpSpPr>
            <a:xfrm>
              <a:off x="5427" y="5760720"/>
              <a:ext cx="7193886" cy="1430825"/>
              <a:chOff x="5427" y="5760720"/>
              <a:chExt cx="7193886" cy="1430825"/>
            </a:xfrm>
          </p:grpSpPr>
          <p:grpSp>
            <p:nvGrpSpPr>
              <p:cNvPr id="95" name="Gruppo 94">
                <a:extLst>
                  <a:ext uri="{FF2B5EF4-FFF2-40B4-BE49-F238E27FC236}">
                    <a16:creationId xmlns:a16="http://schemas.microsoft.com/office/drawing/2014/main" id="{0909807D-CB6E-424B-ABB5-E327361650A1}"/>
                  </a:ext>
                </a:extLst>
              </p:cNvPr>
              <p:cNvGrpSpPr/>
              <p:nvPr/>
            </p:nvGrpSpPr>
            <p:grpSpPr>
              <a:xfrm>
                <a:off x="20568" y="5849320"/>
                <a:ext cx="7168363" cy="1342225"/>
                <a:chOff x="19365" y="5559842"/>
                <a:chExt cx="7168363" cy="1342225"/>
              </a:xfrm>
            </p:grpSpPr>
            <p:sp>
              <p:nvSpPr>
                <p:cNvPr id="49" name="Rettangolo 48">
                  <a:extLst>
                    <a:ext uri="{FF2B5EF4-FFF2-40B4-BE49-F238E27FC236}">
                      <a16:creationId xmlns:a16="http://schemas.microsoft.com/office/drawing/2014/main" id="{26026E80-2738-2F48-9A18-CB573CB05282}"/>
                    </a:ext>
                  </a:extLst>
                </p:cNvPr>
                <p:cNvSpPr/>
                <p:nvPr/>
              </p:nvSpPr>
              <p:spPr>
                <a:xfrm>
                  <a:off x="31962" y="5559842"/>
                  <a:ext cx="7155766" cy="10874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55" name="CasellaDiTesto 54">
                  <a:extLst>
                    <a:ext uri="{FF2B5EF4-FFF2-40B4-BE49-F238E27FC236}">
                      <a16:creationId xmlns:a16="http://schemas.microsoft.com/office/drawing/2014/main" id="{35A6FAEE-3D56-2746-B5E9-9129037CA7BC}"/>
                    </a:ext>
                  </a:extLst>
                </p:cNvPr>
                <p:cNvSpPr txBox="1"/>
                <p:nvPr/>
              </p:nvSpPr>
              <p:spPr>
                <a:xfrm>
                  <a:off x="25106" y="6236376"/>
                  <a:ext cx="2236510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1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Franklin Gothic Medium" panose="020B0603020102020204" pitchFamily="34" charset="0"/>
                    </a:rPr>
                    <a:t>SHAPING THE NEXT GENERATION </a:t>
                  </a:r>
                </a:p>
              </p:txBody>
            </p:sp>
            <p:pic>
              <p:nvPicPr>
                <p:cNvPr id="57" name="Elemento grafico 56" descr="Busta">
                  <a:extLst>
                    <a:ext uri="{FF2B5EF4-FFF2-40B4-BE49-F238E27FC236}">
                      <a16:creationId xmlns:a16="http://schemas.microsoft.com/office/drawing/2014/main" id="{84663E98-708A-DA43-A9BF-823075A816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959" y="6091141"/>
                  <a:ext cx="203541" cy="203541"/>
                </a:xfrm>
                <a:prstGeom prst="rect">
                  <a:avLst/>
                </a:prstGeom>
              </p:spPr>
            </p:pic>
            <p:pic>
              <p:nvPicPr>
                <p:cNvPr id="59" name="Immagine 58" descr="Immagine che contiene disegnando&#10;&#10;Descrizione generata automaticamente">
                  <a:extLst>
                    <a:ext uri="{FF2B5EF4-FFF2-40B4-BE49-F238E27FC236}">
                      <a16:creationId xmlns:a16="http://schemas.microsoft.com/office/drawing/2014/main" id="{64406F80-01FA-C54C-834B-6BA64C4655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8020" y="5963666"/>
                  <a:ext cx="143387" cy="143387"/>
                </a:xfrm>
                <a:prstGeom prst="rect">
                  <a:avLst/>
                </a:prstGeom>
              </p:spPr>
            </p:pic>
            <p:pic>
              <p:nvPicPr>
                <p:cNvPr id="61" name="Immagine 60" descr="Immagine che contiene arma, bicicletta, finestra, disegnando&#10;&#10;Descrizione generata automaticamente">
                  <a:extLst>
                    <a:ext uri="{FF2B5EF4-FFF2-40B4-BE49-F238E27FC236}">
                      <a16:creationId xmlns:a16="http://schemas.microsoft.com/office/drawing/2014/main" id="{4F183D33-C48B-ED47-87EE-9CBEDFF861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flipH="1">
                  <a:off x="133074" y="5675799"/>
                  <a:ext cx="138091" cy="138091"/>
                </a:xfrm>
                <a:prstGeom prst="rect">
                  <a:avLst/>
                </a:prstGeom>
              </p:spPr>
            </p:pic>
            <p:pic>
              <p:nvPicPr>
                <p:cNvPr id="146" name="Immagine 145" descr="Immagine che contiene disegnando, cappello&#10;&#10;Descrizione generata automaticamente">
                  <a:extLst>
                    <a:ext uri="{FF2B5EF4-FFF2-40B4-BE49-F238E27FC236}">
                      <a16:creationId xmlns:a16="http://schemas.microsoft.com/office/drawing/2014/main" id="{7F3C2A03-44EA-5A48-85A2-8341F5793F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0" b="94608" l="2823" r="93952">
                              <a14:foregroundMark x1="8468" y1="14216" x2="6048" y2="25000"/>
                              <a14:foregroundMark x1="2823" y1="37745" x2="2823" y2="37745"/>
                              <a14:foregroundMark x1="5645" y1="44118" x2="5645" y2="44118"/>
                              <a14:foregroundMark x1="5645" y1="10784" x2="5645" y2="10784"/>
                              <a14:foregroundMark x1="51210" y1="14216" x2="64113" y2="2941"/>
                              <a14:foregroundMark x1="90661" y1="5731" x2="96774" y2="6373"/>
                              <a14:foregroundMark x1="64113" y1="2941" x2="79980" y2="4608"/>
                              <a14:foregroundMark x1="94348" y1="14541" x2="91532" y2="24020"/>
                              <a14:foregroundMark x1="96774" y1="6373" x2="96257" y2="8114"/>
                              <a14:foregroundMark x1="91532" y1="24020" x2="89919" y2="25000"/>
                              <a14:foregroundMark x1="88307" y1="9896" x2="92339" y2="25490"/>
                              <a14:foregroundMark x1="25000" y1="82843" x2="10081" y2="89706"/>
                              <a14:foregroundMark x1="10081" y1="89706" x2="25403" y2="96078"/>
                              <a14:foregroundMark x1="25403" y1="96078" x2="53629" y2="89706"/>
                              <a14:foregroundMark x1="59274" y1="3922" x2="74194" y2="980"/>
                              <a14:foregroundMark x1="74194" y1="980" x2="78226" y2="3922"/>
                              <a14:foregroundMark x1="93548" y1="16176" x2="93548" y2="19608"/>
                              <a14:foregroundMark x1="93952" y1="15196" x2="93952" y2="20098"/>
                              <a14:foregroundMark x1="87903" y1="17157" x2="89516" y2="23529"/>
                              <a14:backgroundMark x1="1210" y1="38725" x2="1210" y2="38725"/>
                              <a14:backgroundMark x1="3226" y1="46078" x2="806" y2="37745"/>
                              <a14:backgroundMark x1="5242" y1="46569" x2="3226" y2="38235"/>
                              <a14:backgroundMark x1="80645" y1="3431" x2="91129" y2="4902"/>
                              <a14:backgroundMark x1="95161" y1="8333" x2="95968" y2="1421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457" y="5838176"/>
                  <a:ext cx="134707" cy="110807"/>
                </a:xfrm>
                <a:prstGeom prst="rect">
                  <a:avLst/>
                </a:prstGeom>
              </p:spPr>
            </p:pic>
            <p:sp>
              <p:nvSpPr>
                <p:cNvPr id="66" name="CasellaDiTesto 65">
                  <a:extLst>
                    <a:ext uri="{FF2B5EF4-FFF2-40B4-BE49-F238E27FC236}">
                      <a16:creationId xmlns:a16="http://schemas.microsoft.com/office/drawing/2014/main" id="{6342DF45-E5F1-EC45-A3C7-F9F14B67BE6F}"/>
                    </a:ext>
                  </a:extLst>
                </p:cNvPr>
                <p:cNvSpPr txBox="1"/>
                <p:nvPr/>
              </p:nvSpPr>
              <p:spPr>
                <a:xfrm>
                  <a:off x="258339" y="5603076"/>
                  <a:ext cx="867545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050" dirty="0" err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Franklin Gothic Medium" panose="020B0603020102020204" pitchFamily="34" charset="0"/>
                    </a:rPr>
                    <a:t>ilae.org</a:t>
                  </a:r>
                  <a:r>
                    <a:rPr lang="it-IT" sz="105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Franklin Gothic Medium" panose="020B0603020102020204" pitchFamily="34" charset="0"/>
                    </a:rPr>
                    <a:t>/yes</a:t>
                  </a:r>
                </a:p>
              </p:txBody>
            </p:sp>
            <p:sp>
              <p:nvSpPr>
                <p:cNvPr id="67" name="CasellaDiTesto 66">
                  <a:extLst>
                    <a:ext uri="{FF2B5EF4-FFF2-40B4-BE49-F238E27FC236}">
                      <a16:creationId xmlns:a16="http://schemas.microsoft.com/office/drawing/2014/main" id="{EF75963E-1A33-8445-81F9-808D6AF6C78B}"/>
                    </a:ext>
                  </a:extLst>
                </p:cNvPr>
                <p:cNvSpPr txBox="1"/>
                <p:nvPr/>
              </p:nvSpPr>
              <p:spPr>
                <a:xfrm>
                  <a:off x="251668" y="5758998"/>
                  <a:ext cx="75373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05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Franklin Gothic Medium" panose="020B0603020102020204" pitchFamily="34" charset="0"/>
                    </a:rPr>
                    <a:t>@</a:t>
                  </a:r>
                  <a:r>
                    <a:rPr lang="it-IT" sz="1050" dirty="0" err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Franklin Gothic Medium" panose="020B0603020102020204" pitchFamily="34" charset="0"/>
                    </a:rPr>
                    <a:t>yesILAE</a:t>
                  </a:r>
                  <a:endParaRPr lang="it-IT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151" name="CasellaDiTesto 150">
                  <a:extLst>
                    <a:ext uri="{FF2B5EF4-FFF2-40B4-BE49-F238E27FC236}">
                      <a16:creationId xmlns:a16="http://schemas.microsoft.com/office/drawing/2014/main" id="{267DD31D-FCE9-3B41-A73C-0AEF0C456EE0}"/>
                    </a:ext>
                  </a:extLst>
                </p:cNvPr>
                <p:cNvSpPr txBox="1"/>
                <p:nvPr/>
              </p:nvSpPr>
              <p:spPr>
                <a:xfrm>
                  <a:off x="266442" y="5899074"/>
                  <a:ext cx="72006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05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Franklin Gothic Medium" panose="020B0603020102020204" pitchFamily="34" charset="0"/>
                    </a:rPr>
                    <a:t>/</a:t>
                  </a:r>
                  <a:r>
                    <a:rPr lang="it-IT" sz="1050" dirty="0" err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Franklin Gothic Medium" panose="020B0603020102020204" pitchFamily="34" charset="0"/>
                    </a:rPr>
                    <a:t>yesILAE</a:t>
                  </a:r>
                  <a:endParaRPr lang="it-IT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152" name="CasellaDiTesto 151">
                  <a:extLst>
                    <a:ext uri="{FF2B5EF4-FFF2-40B4-BE49-F238E27FC236}">
                      <a16:creationId xmlns:a16="http://schemas.microsoft.com/office/drawing/2014/main" id="{E42B96F0-4E1D-C44B-BA24-83A4742E38DF}"/>
                    </a:ext>
                  </a:extLst>
                </p:cNvPr>
                <p:cNvSpPr txBox="1"/>
                <p:nvPr/>
              </p:nvSpPr>
              <p:spPr>
                <a:xfrm>
                  <a:off x="271526" y="6051104"/>
                  <a:ext cx="899605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050" dirty="0" err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Franklin Gothic Medium" panose="020B0603020102020204" pitchFamily="34" charset="0"/>
                    </a:rPr>
                    <a:t>yes@ilae.org</a:t>
                  </a:r>
                  <a:endParaRPr lang="it-IT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Franklin Gothic Medium" panose="020B0603020102020204" pitchFamily="34" charset="0"/>
                  </a:endParaRPr>
                </a:p>
              </p:txBody>
            </p:sp>
            <p:grpSp>
              <p:nvGrpSpPr>
                <p:cNvPr id="94" name="Gruppo 93">
                  <a:extLst>
                    <a:ext uri="{FF2B5EF4-FFF2-40B4-BE49-F238E27FC236}">
                      <a16:creationId xmlns:a16="http://schemas.microsoft.com/office/drawing/2014/main" id="{0D6D86FB-DC4D-C946-9B9A-5A0E24B8AC87}"/>
                    </a:ext>
                  </a:extLst>
                </p:cNvPr>
                <p:cNvGrpSpPr/>
                <p:nvPr/>
              </p:nvGrpSpPr>
              <p:grpSpPr>
                <a:xfrm>
                  <a:off x="5451525" y="5559842"/>
                  <a:ext cx="1680439" cy="1089376"/>
                  <a:chOff x="4872405" y="5559842"/>
                  <a:chExt cx="1680439" cy="1089376"/>
                </a:xfrm>
              </p:grpSpPr>
              <p:pic>
                <p:nvPicPr>
                  <p:cNvPr id="5" name="Immagine 4">
                    <a:extLst>
                      <a:ext uri="{FF2B5EF4-FFF2-40B4-BE49-F238E27FC236}">
                        <a16:creationId xmlns:a16="http://schemas.microsoft.com/office/drawing/2014/main" id="{E2B3B021-89C9-DA44-8807-0C7EDBD69EF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alphaModFix/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colorTemperature colorTemp="5525"/>
                            </a14:imgEffect>
                            <a14:imgEffect>
                              <a14:saturation sat="129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72405" y="5559842"/>
                    <a:ext cx="1640371" cy="959618"/>
                  </a:xfrm>
                  <a:prstGeom prst="rect">
                    <a:avLst/>
                  </a:prstGeom>
                </p:spPr>
              </p:pic>
              <p:sp>
                <p:nvSpPr>
                  <p:cNvPr id="128" name="CasellaDiTesto 127">
                    <a:extLst>
                      <a:ext uri="{FF2B5EF4-FFF2-40B4-BE49-F238E27FC236}">
                        <a16:creationId xmlns:a16="http://schemas.microsoft.com/office/drawing/2014/main" id="{F436CEB4-2550-9C44-8CA5-C0C660D23357}"/>
                      </a:ext>
                    </a:extLst>
                  </p:cNvPr>
                  <p:cNvSpPr txBox="1"/>
                  <p:nvPr/>
                </p:nvSpPr>
                <p:spPr>
                  <a:xfrm>
                    <a:off x="5021349" y="6364525"/>
                    <a:ext cx="1493358" cy="2846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25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Franklin Gothic Heavy" panose="020B0603020102020204" pitchFamily="34" charset="0"/>
                        <a:cs typeface="Aharoni" panose="02010803020104030203" pitchFamily="2" charset="-79"/>
                      </a:rPr>
                      <a:t>ITALIAN CHAPTER</a:t>
                    </a:r>
                  </a:p>
                </p:txBody>
              </p:sp>
              <p:grpSp>
                <p:nvGrpSpPr>
                  <p:cNvPr id="68" name="Gruppo 67">
                    <a:extLst>
                      <a:ext uri="{FF2B5EF4-FFF2-40B4-BE49-F238E27FC236}">
                        <a16:creationId xmlns:a16="http://schemas.microsoft.com/office/drawing/2014/main" id="{6B62F6F8-7C57-0343-8B70-F3D782FF4E66}"/>
                      </a:ext>
                    </a:extLst>
                  </p:cNvPr>
                  <p:cNvGrpSpPr/>
                  <p:nvPr/>
                </p:nvGrpSpPr>
                <p:grpSpPr>
                  <a:xfrm rot="20975450">
                    <a:off x="6182334" y="5609232"/>
                    <a:ext cx="370510" cy="383026"/>
                    <a:chOff x="6500493" y="5612932"/>
                    <a:chExt cx="615776" cy="608745"/>
                  </a:xfrm>
                </p:grpSpPr>
                <p:pic>
                  <p:nvPicPr>
                    <p:cNvPr id="159" name="Immagine 158">
                      <a:extLst>
                        <a:ext uri="{FF2B5EF4-FFF2-40B4-BE49-F238E27FC236}">
                          <a16:creationId xmlns:a16="http://schemas.microsoft.com/office/drawing/2014/main" id="{AB94C122-A3A3-DD43-8458-BCBB841C757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3">
                      <a:alphaModFix/>
                      <a:extLst>
                        <a:ext uri="{BEBA8EAE-BF5A-486C-A8C5-ECC9F3942E4B}">
                          <a14:imgProps xmlns:a14="http://schemas.microsoft.com/office/drawing/2010/main">
                            <a14:imgLayer r:embed="rId14">
                              <a14:imgEffect>
                                <a14:backgroundRemoval t="9826" b="89867" l="5999" r="89862">
                                  <a14:foregroundMark x1="6599" y1="13408" x2="23695" y2="37666"/>
                                  <a14:foregroundMark x1="23695" y1="37666" x2="27834" y2="47697"/>
                                  <a14:foregroundMark x1="6299" y1="24667" x2="25435" y2="54862"/>
                                  <a14:foregroundMark x1="5999" y1="35415" x2="22496" y2="58547"/>
                                  <a14:foregroundMark x1="22496" y1="58547" x2="22795" y2="59468"/>
                                </a14:backgroundRemoval>
                              </a14:imgEffect>
                            </a14:imgLayer>
                          </a14:imgProps>
                        </a:ext>
                      </a:extLst>
                    </a:blip>
                    <a:srcRect r="54062"/>
                    <a:stretch/>
                  </p:blipFill>
                  <p:spPr>
                    <a:xfrm rot="1797128">
                      <a:off x="6604157" y="5949908"/>
                      <a:ext cx="213411" cy="27176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1" name="Immagine 160">
                      <a:extLst>
                        <a:ext uri="{FF2B5EF4-FFF2-40B4-BE49-F238E27FC236}">
                          <a16:creationId xmlns:a16="http://schemas.microsoft.com/office/drawing/2014/main" id="{AF62ADF7-4EFA-874C-8847-C74B2E6A06F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3">
                      <a:alphaModFix/>
                      <a:extLst>
                        <a:ext uri="{BEBA8EAE-BF5A-486C-A8C5-ECC9F3942E4B}">
                          <a14:imgProps xmlns:a14="http://schemas.microsoft.com/office/drawing/2010/main">
                            <a14:imgLayer r:embed="rId15">
                              <a14:imgEffect>
                                <a14:backgroundRemoval t="9826" b="89867" l="5999" r="89862">
                                  <a14:foregroundMark x1="6599" y1="13408" x2="23695" y2="37666"/>
                                  <a14:foregroundMark x1="23695" y1="37666" x2="27834" y2="47697"/>
                                  <a14:foregroundMark x1="6299" y1="24667" x2="25435" y2="54862"/>
                                  <a14:foregroundMark x1="5999" y1="35415" x2="22496" y2="58547"/>
                                  <a14:foregroundMark x1="22496" y1="58547" x2="22795" y2="59468"/>
                                </a14:backgroundRemoval>
                              </a14:imgEffect>
                            </a14:imgLayer>
                          </a14:imgProps>
                        </a:ext>
                      </a:extLst>
                    </a:blip>
                    <a:srcRect r="54062"/>
                    <a:stretch/>
                  </p:blipFill>
                  <p:spPr>
                    <a:xfrm rot="12878495">
                      <a:off x="6811816" y="5612932"/>
                      <a:ext cx="213411" cy="27176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2" name="Immagine 161">
                      <a:extLst>
                        <a:ext uri="{FF2B5EF4-FFF2-40B4-BE49-F238E27FC236}">
                          <a16:creationId xmlns:a16="http://schemas.microsoft.com/office/drawing/2014/main" id="{D45B8EBD-34E8-AD4B-A9B0-B18EFDC9613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3">
                      <a:alphaModFix/>
                      <a:extLst>
                        <a:ext uri="{BEBA8EAE-BF5A-486C-A8C5-ECC9F3942E4B}">
                          <a14:imgProps xmlns:a14="http://schemas.microsoft.com/office/drawing/2010/main">
                            <a14:imgLayer r:embed="rId16">
                              <a14:imgEffect>
                                <a14:backgroundRemoval t="9826" b="89867" l="5999" r="89862">
                                  <a14:foregroundMark x1="6599" y1="13408" x2="23695" y2="37666"/>
                                  <a14:foregroundMark x1="23695" y1="37666" x2="27834" y2="47697"/>
                                  <a14:foregroundMark x1="6299" y1="24667" x2="25435" y2="54862"/>
                                  <a14:foregroundMark x1="5999" y1="35415" x2="22496" y2="58547"/>
                                  <a14:foregroundMark x1="22496" y1="58547" x2="22795" y2="59468"/>
                                </a14:backgroundRemoval>
                              </a14:imgEffect>
                            </a14:imgLayer>
                          </a14:imgProps>
                        </a:ext>
                      </a:extLst>
                    </a:blip>
                    <a:srcRect r="54062"/>
                    <a:stretch/>
                  </p:blipFill>
                  <p:spPr>
                    <a:xfrm rot="7272528">
                      <a:off x="6529672" y="5685038"/>
                      <a:ext cx="213411" cy="27176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3" name="Immagine 162">
                      <a:extLst>
                        <a:ext uri="{FF2B5EF4-FFF2-40B4-BE49-F238E27FC236}">
                          <a16:creationId xmlns:a16="http://schemas.microsoft.com/office/drawing/2014/main" id="{300441CB-9847-8E40-B9C6-5A5D3CCC46E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3">
                      <a:alphaModFix/>
                      <a:extLst>
                        <a:ext uri="{BEBA8EAE-BF5A-486C-A8C5-ECC9F3942E4B}">
                          <a14:imgProps xmlns:a14="http://schemas.microsoft.com/office/drawing/2010/main">
                            <a14:imgLayer r:embed="rId17">
                              <a14:imgEffect>
                                <a14:backgroundRemoval t="9826" b="89867" l="5999" r="89862">
                                  <a14:foregroundMark x1="6599" y1="13408" x2="23695" y2="37666"/>
                                  <a14:foregroundMark x1="23695" y1="37666" x2="27834" y2="47697"/>
                                  <a14:foregroundMark x1="6299" y1="24667" x2="25435" y2="54862"/>
                                  <a14:foregroundMark x1="5999" y1="35415" x2="22496" y2="58547"/>
                                  <a14:foregroundMark x1="22496" y1="58547" x2="22795" y2="59468"/>
                                </a14:backgroundRemoval>
                              </a14:imgEffect>
                            </a14:imgLayer>
                          </a14:imgProps>
                        </a:ext>
                      </a:extLst>
                    </a:blip>
                    <a:srcRect r="54062"/>
                    <a:stretch/>
                  </p:blipFill>
                  <p:spPr>
                    <a:xfrm rot="18548664">
                      <a:off x="6873679" y="5890591"/>
                      <a:ext cx="213411" cy="271768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68" name="Gruppo 167">
                      <a:extLst>
                        <a:ext uri="{FF2B5EF4-FFF2-40B4-BE49-F238E27FC236}">
                          <a16:creationId xmlns:a16="http://schemas.microsoft.com/office/drawing/2014/main" id="{E1C5A49A-64C2-8A46-BE9D-4F1B6541ACA0}"/>
                        </a:ext>
                      </a:extLst>
                    </p:cNvPr>
                    <p:cNvGrpSpPr/>
                    <p:nvPr/>
                  </p:nvGrpSpPr>
                  <p:grpSpPr>
                    <a:xfrm rot="15611009">
                      <a:off x="6726555" y="5827616"/>
                      <a:ext cx="168204" cy="174100"/>
                      <a:chOff x="1108564" y="4063032"/>
                      <a:chExt cx="2355773" cy="2321737"/>
                    </a:xfrm>
                    <a:solidFill>
                      <a:srgbClr val="C30038"/>
                    </a:solidFill>
                  </p:grpSpPr>
                  <p:sp>
                    <p:nvSpPr>
                      <p:cNvPr id="169" name="Ovale 168">
                        <a:extLst>
                          <a:ext uri="{FF2B5EF4-FFF2-40B4-BE49-F238E27FC236}">
                            <a16:creationId xmlns:a16="http://schemas.microsoft.com/office/drawing/2014/main" id="{8340D0B6-7ED3-F649-A2EB-EF5A1DBCA9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43074" y="4604655"/>
                        <a:ext cx="1238491" cy="1238491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70" name="Trapezio 169">
                        <a:extLst>
                          <a:ext uri="{FF2B5EF4-FFF2-40B4-BE49-F238E27FC236}">
                            <a16:creationId xmlns:a16="http://schemas.microsoft.com/office/drawing/2014/main" id="{DFCD7D5E-6934-AD4A-8187-57FCAA11DFAE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1501694" y="4907756"/>
                        <a:ext cx="102073" cy="626044"/>
                      </a:xfrm>
                      <a:prstGeom prst="trapezoid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71" name="Trapezio 170">
                        <a:extLst>
                          <a:ext uri="{FF2B5EF4-FFF2-40B4-BE49-F238E27FC236}">
                            <a16:creationId xmlns:a16="http://schemas.microsoft.com/office/drawing/2014/main" id="{AC041332-91D4-0D4B-B962-260F917C5313}"/>
                          </a:ext>
                        </a:extLst>
                      </p:cNvPr>
                      <p:cNvSpPr/>
                      <p:nvPr/>
                    </p:nvSpPr>
                    <p:spPr>
                      <a:xfrm rot="8205772">
                        <a:off x="2730813" y="5439027"/>
                        <a:ext cx="102073" cy="626044"/>
                      </a:xfrm>
                      <a:prstGeom prst="trapezoid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72" name="Trapezio 171">
                        <a:extLst>
                          <a:ext uri="{FF2B5EF4-FFF2-40B4-BE49-F238E27FC236}">
                            <a16:creationId xmlns:a16="http://schemas.microsoft.com/office/drawing/2014/main" id="{910359A6-9DAF-EB4E-9553-A2E8FD97FE09}"/>
                          </a:ext>
                        </a:extLst>
                      </p:cNvPr>
                      <p:cNvSpPr/>
                      <p:nvPr/>
                    </p:nvSpPr>
                    <p:spPr>
                      <a:xfrm rot="19071401">
                        <a:off x="1698425" y="4353122"/>
                        <a:ext cx="102073" cy="626044"/>
                      </a:xfrm>
                      <a:prstGeom prst="trapezoid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73" name="Trapezio 172">
                        <a:extLst>
                          <a:ext uri="{FF2B5EF4-FFF2-40B4-BE49-F238E27FC236}">
                            <a16:creationId xmlns:a16="http://schemas.microsoft.com/office/drawing/2014/main" id="{BA843526-C5BA-AC4C-A6F4-EE68D8117F01}"/>
                          </a:ext>
                        </a:extLst>
                      </p:cNvPr>
                      <p:cNvSpPr/>
                      <p:nvPr/>
                    </p:nvSpPr>
                    <p:spPr>
                      <a:xfrm rot="13323606">
                        <a:off x="1701101" y="5442612"/>
                        <a:ext cx="102073" cy="626044"/>
                      </a:xfrm>
                      <a:prstGeom prst="trapezoid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74" name="Trapezio 173">
                        <a:extLst>
                          <a:ext uri="{FF2B5EF4-FFF2-40B4-BE49-F238E27FC236}">
                            <a16:creationId xmlns:a16="http://schemas.microsoft.com/office/drawing/2014/main" id="{8089B015-CEC6-DE47-8B98-6BE3C5DB58AA}"/>
                          </a:ext>
                        </a:extLst>
                      </p:cNvPr>
                      <p:cNvSpPr/>
                      <p:nvPr/>
                    </p:nvSpPr>
                    <p:spPr>
                      <a:xfrm rot="2408392">
                        <a:off x="2730814" y="4346017"/>
                        <a:ext cx="102073" cy="626044"/>
                      </a:xfrm>
                      <a:prstGeom prst="trapezoid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75" name="Trapezio 174">
                        <a:extLst>
                          <a:ext uri="{FF2B5EF4-FFF2-40B4-BE49-F238E27FC236}">
                            <a16:creationId xmlns:a16="http://schemas.microsoft.com/office/drawing/2014/main" id="{F985C9CE-5E4C-F340-9E3D-FF9DEFE27EBA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2189000" y="5575259"/>
                        <a:ext cx="102073" cy="626044"/>
                      </a:xfrm>
                      <a:prstGeom prst="trapezoid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76" name="Trapezio 175">
                        <a:extLst>
                          <a:ext uri="{FF2B5EF4-FFF2-40B4-BE49-F238E27FC236}">
                            <a16:creationId xmlns:a16="http://schemas.microsoft.com/office/drawing/2014/main" id="{B3BD65F3-A803-614E-A839-C2FCC9418C0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2943974" y="4910877"/>
                        <a:ext cx="102073" cy="626044"/>
                      </a:xfrm>
                      <a:prstGeom prst="trapezoid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77" name="Trapezio 176">
                        <a:extLst>
                          <a:ext uri="{FF2B5EF4-FFF2-40B4-BE49-F238E27FC236}">
                            <a16:creationId xmlns:a16="http://schemas.microsoft.com/office/drawing/2014/main" id="{82562E1D-5BE0-1B4F-96DF-E5B9008E6C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99164" y="4153850"/>
                        <a:ext cx="102073" cy="626044"/>
                      </a:xfrm>
                      <a:prstGeom prst="trapezoid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78" name="Ovale 177">
                        <a:extLst>
                          <a:ext uri="{FF2B5EF4-FFF2-40B4-BE49-F238E27FC236}">
                            <a16:creationId xmlns:a16="http://schemas.microsoft.com/office/drawing/2014/main" id="{DE3752F1-C1AC-3D4F-9398-75D9192048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46305" y="4326245"/>
                        <a:ext cx="219919" cy="221032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79" name="Ovale 178">
                        <a:extLst>
                          <a:ext uri="{FF2B5EF4-FFF2-40B4-BE49-F238E27FC236}">
                            <a16:creationId xmlns:a16="http://schemas.microsoft.com/office/drawing/2014/main" id="{7BEA4A54-CE01-674E-94FF-867C8D2646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53227" y="4063032"/>
                        <a:ext cx="219919" cy="221032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80" name="Ovale 179">
                        <a:extLst>
                          <a:ext uri="{FF2B5EF4-FFF2-40B4-BE49-F238E27FC236}">
                            <a16:creationId xmlns:a16="http://schemas.microsoft.com/office/drawing/2014/main" id="{9234F32D-E4E7-9541-8CBB-072E6F1BC1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87807" y="4306822"/>
                        <a:ext cx="219919" cy="221032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81" name="Ovale 180">
                        <a:extLst>
                          <a:ext uri="{FF2B5EF4-FFF2-40B4-BE49-F238E27FC236}">
                            <a16:creationId xmlns:a16="http://schemas.microsoft.com/office/drawing/2014/main" id="{8B8EEF08-D82B-2D42-B3A5-DAB530C5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8564" y="5105525"/>
                        <a:ext cx="219919" cy="221032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82" name="Ovale 181">
                        <a:extLst>
                          <a:ext uri="{FF2B5EF4-FFF2-40B4-BE49-F238E27FC236}">
                            <a16:creationId xmlns:a16="http://schemas.microsoft.com/office/drawing/2014/main" id="{DD9575C8-3B3B-7C46-A498-4A0BD8B9D5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35464" y="5869755"/>
                        <a:ext cx="219919" cy="221032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83" name="Ovale 182">
                        <a:extLst>
                          <a:ext uri="{FF2B5EF4-FFF2-40B4-BE49-F238E27FC236}">
                            <a16:creationId xmlns:a16="http://schemas.microsoft.com/office/drawing/2014/main" id="{B555683F-1670-2942-A44E-A6236F8E75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28665" y="6163737"/>
                        <a:ext cx="219919" cy="221032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84" name="Ovale 183">
                        <a:extLst>
                          <a:ext uri="{FF2B5EF4-FFF2-40B4-BE49-F238E27FC236}">
                            <a16:creationId xmlns:a16="http://schemas.microsoft.com/office/drawing/2014/main" id="{876E2916-F3BB-8245-96B9-6D7FD2875F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76799" y="5845870"/>
                        <a:ext cx="219919" cy="221032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85" name="Ovale 184">
                        <a:extLst>
                          <a:ext uri="{FF2B5EF4-FFF2-40B4-BE49-F238E27FC236}">
                            <a16:creationId xmlns:a16="http://schemas.microsoft.com/office/drawing/2014/main" id="{3BD3D182-89AD-7A4E-AC59-97C76E1D27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44418" y="5100991"/>
                        <a:ext cx="219919" cy="221032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86" name="Ovale 185">
                        <a:extLst>
                          <a:ext uri="{FF2B5EF4-FFF2-40B4-BE49-F238E27FC236}">
                            <a16:creationId xmlns:a16="http://schemas.microsoft.com/office/drawing/2014/main" id="{94F6AECE-9968-2446-966B-A8A03771EC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65753" y="4689911"/>
                        <a:ext cx="494406" cy="533182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87" name="Ovale 186">
                        <a:extLst>
                          <a:ext uri="{FF2B5EF4-FFF2-40B4-BE49-F238E27FC236}">
                            <a16:creationId xmlns:a16="http://schemas.microsoft.com/office/drawing/2014/main" id="{2A6B0C49-07AD-514A-8381-B8BA6452F2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45834" y="5280471"/>
                        <a:ext cx="254440" cy="261914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88" name="Ovale 187">
                        <a:extLst>
                          <a:ext uri="{FF2B5EF4-FFF2-40B4-BE49-F238E27FC236}">
                            <a16:creationId xmlns:a16="http://schemas.microsoft.com/office/drawing/2014/main" id="{C33E6DE2-41F9-C14B-8F5C-CFE7A8B7EF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27548" y="4832036"/>
                        <a:ext cx="254440" cy="261914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</p:grpSp>
              </p:grpSp>
            </p:grpSp>
            <p:sp>
              <p:nvSpPr>
                <p:cNvPr id="93" name="CasellaDiTesto 92">
                  <a:extLst>
                    <a:ext uri="{FF2B5EF4-FFF2-40B4-BE49-F238E27FC236}">
                      <a16:creationId xmlns:a16="http://schemas.microsoft.com/office/drawing/2014/main" id="{EB8F0055-36E1-B448-8312-97FF800C005B}"/>
                    </a:ext>
                  </a:extLst>
                </p:cNvPr>
                <p:cNvSpPr txBox="1"/>
                <p:nvPr/>
              </p:nvSpPr>
              <p:spPr>
                <a:xfrm>
                  <a:off x="19365" y="6363458"/>
                  <a:ext cx="2180405" cy="538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1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Franklin Gothic Medium" panose="020B0603020102020204" pitchFamily="34" charset="0"/>
                    </a:rPr>
                    <a:t>OF EPILEPSY CARE &amp; RESEARCH</a:t>
                  </a:r>
                </a:p>
                <a:p>
                  <a:endParaRPr lang="it-IT" dirty="0"/>
                </a:p>
              </p:txBody>
            </p:sp>
          </p:grpSp>
          <p:cxnSp>
            <p:nvCxnSpPr>
              <p:cNvPr id="127" name="Connettore 1 126">
                <a:extLst>
                  <a:ext uri="{FF2B5EF4-FFF2-40B4-BE49-F238E27FC236}">
                    <a16:creationId xmlns:a16="http://schemas.microsoft.com/office/drawing/2014/main" id="{A7389A5B-BBB8-9847-80B6-E8690B0539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165" y="5760720"/>
                <a:ext cx="716614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Connettore 1 199">
                <a:extLst>
                  <a:ext uri="{FF2B5EF4-FFF2-40B4-BE49-F238E27FC236}">
                    <a16:creationId xmlns:a16="http://schemas.microsoft.com/office/drawing/2014/main" id="{47DDC2BE-2745-FD48-B55A-0207553980CA}"/>
                  </a:ext>
                </a:extLst>
              </p:cNvPr>
              <p:cNvCxnSpPr/>
              <p:nvPr/>
            </p:nvCxnSpPr>
            <p:spPr>
              <a:xfrm>
                <a:off x="5427" y="7011996"/>
                <a:ext cx="716614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6" name="Triangolo rettangolo 245">
              <a:extLst>
                <a:ext uri="{FF2B5EF4-FFF2-40B4-BE49-F238E27FC236}">
                  <a16:creationId xmlns:a16="http://schemas.microsoft.com/office/drawing/2014/main" id="{E37B4EBA-3CBE-9B4F-998C-A765B87A69C4}"/>
                </a:ext>
              </a:extLst>
            </p:cNvPr>
            <p:cNvSpPr/>
            <p:nvPr/>
          </p:nvSpPr>
          <p:spPr>
            <a:xfrm rot="18914313">
              <a:off x="2178734" y="3737918"/>
              <a:ext cx="2820355" cy="2844588"/>
            </a:xfrm>
            <a:prstGeom prst="rt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43510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C2F1C51-4EBB-DD43-8B5B-C1EDC596B472}"/>
              </a:ext>
            </a:extLst>
          </p:cNvPr>
          <p:cNvSpPr/>
          <p:nvPr/>
        </p:nvSpPr>
        <p:spPr>
          <a:xfrm>
            <a:off x="0" y="0"/>
            <a:ext cx="7199313" cy="719931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7" name="Rettangolo 356">
            <a:extLst>
              <a:ext uri="{FF2B5EF4-FFF2-40B4-BE49-F238E27FC236}">
                <a16:creationId xmlns:a16="http://schemas.microsoft.com/office/drawing/2014/main" id="{E949908E-6D77-F148-81BE-44E0872F804A}"/>
              </a:ext>
            </a:extLst>
          </p:cNvPr>
          <p:cNvSpPr/>
          <p:nvPr/>
        </p:nvSpPr>
        <p:spPr>
          <a:xfrm>
            <a:off x="-900865" y="107073"/>
            <a:ext cx="6201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Terapia anti-epilettica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3030E540-D563-454F-9C31-F514D9141571}"/>
              </a:ext>
            </a:extLst>
          </p:cNvPr>
          <p:cNvSpPr/>
          <p:nvPr/>
        </p:nvSpPr>
        <p:spPr>
          <a:xfrm>
            <a:off x="254529" y="1225905"/>
            <a:ext cx="6640207" cy="5394581"/>
          </a:xfrm>
          <a:custGeom>
            <a:avLst/>
            <a:gdLst>
              <a:gd name="connsiteX0" fmla="*/ 0 w 6640207"/>
              <a:gd name="connsiteY0" fmla="*/ 899115 h 5394581"/>
              <a:gd name="connsiteX1" fmla="*/ 899115 w 6640207"/>
              <a:gd name="connsiteY1" fmla="*/ 0 h 5394581"/>
              <a:gd name="connsiteX2" fmla="*/ 1340273 w 6640207"/>
              <a:gd name="connsiteY2" fmla="*/ 0 h 5394581"/>
              <a:gd name="connsiteX3" fmla="*/ 1733011 w 6640207"/>
              <a:gd name="connsiteY3" fmla="*/ 0 h 5394581"/>
              <a:gd name="connsiteX4" fmla="*/ 2174169 w 6640207"/>
              <a:gd name="connsiteY4" fmla="*/ 0 h 5394581"/>
              <a:gd name="connsiteX5" fmla="*/ 2663747 w 6640207"/>
              <a:gd name="connsiteY5" fmla="*/ 0 h 5394581"/>
              <a:gd name="connsiteX6" fmla="*/ 3201744 w 6640207"/>
              <a:gd name="connsiteY6" fmla="*/ 0 h 5394581"/>
              <a:gd name="connsiteX7" fmla="*/ 3642902 w 6640207"/>
              <a:gd name="connsiteY7" fmla="*/ 0 h 5394581"/>
              <a:gd name="connsiteX8" fmla="*/ 4277739 w 6640207"/>
              <a:gd name="connsiteY8" fmla="*/ 0 h 5394581"/>
              <a:gd name="connsiteX9" fmla="*/ 4815736 w 6640207"/>
              <a:gd name="connsiteY9" fmla="*/ 0 h 5394581"/>
              <a:gd name="connsiteX10" fmla="*/ 5741092 w 6640207"/>
              <a:gd name="connsiteY10" fmla="*/ 0 h 5394581"/>
              <a:gd name="connsiteX11" fmla="*/ 6640207 w 6640207"/>
              <a:gd name="connsiteY11" fmla="*/ 899115 h 5394581"/>
              <a:gd name="connsiteX12" fmla="*/ 6640207 w 6640207"/>
              <a:gd name="connsiteY12" fmla="*/ 1570434 h 5394581"/>
              <a:gd name="connsiteX13" fmla="*/ 6640207 w 6640207"/>
              <a:gd name="connsiteY13" fmla="*/ 2097899 h 5394581"/>
              <a:gd name="connsiteX14" fmla="*/ 6640207 w 6640207"/>
              <a:gd name="connsiteY14" fmla="*/ 2697291 h 5394581"/>
              <a:gd name="connsiteX15" fmla="*/ 6640207 w 6640207"/>
              <a:gd name="connsiteY15" fmla="*/ 3188792 h 5394581"/>
              <a:gd name="connsiteX16" fmla="*/ 6640207 w 6640207"/>
              <a:gd name="connsiteY16" fmla="*/ 3860111 h 5394581"/>
              <a:gd name="connsiteX17" fmla="*/ 6640207 w 6640207"/>
              <a:gd name="connsiteY17" fmla="*/ 4495466 h 5394581"/>
              <a:gd name="connsiteX18" fmla="*/ 5741092 w 6640207"/>
              <a:gd name="connsiteY18" fmla="*/ 5394581 h 5394581"/>
              <a:gd name="connsiteX19" fmla="*/ 5203095 w 6640207"/>
              <a:gd name="connsiteY19" fmla="*/ 5394581 h 5394581"/>
              <a:gd name="connsiteX20" fmla="*/ 4665097 w 6640207"/>
              <a:gd name="connsiteY20" fmla="*/ 5394581 h 5394581"/>
              <a:gd name="connsiteX21" fmla="*/ 4078680 w 6640207"/>
              <a:gd name="connsiteY21" fmla="*/ 5394581 h 5394581"/>
              <a:gd name="connsiteX22" fmla="*/ 3443843 w 6640207"/>
              <a:gd name="connsiteY22" fmla="*/ 5394581 h 5394581"/>
              <a:gd name="connsiteX23" fmla="*/ 2857426 w 6640207"/>
              <a:gd name="connsiteY23" fmla="*/ 5394581 h 5394581"/>
              <a:gd name="connsiteX24" fmla="*/ 2222589 w 6640207"/>
              <a:gd name="connsiteY24" fmla="*/ 5394581 h 5394581"/>
              <a:gd name="connsiteX25" fmla="*/ 1636171 w 6640207"/>
              <a:gd name="connsiteY25" fmla="*/ 5394581 h 5394581"/>
              <a:gd name="connsiteX26" fmla="*/ 899115 w 6640207"/>
              <a:gd name="connsiteY26" fmla="*/ 5394581 h 5394581"/>
              <a:gd name="connsiteX27" fmla="*/ 0 w 6640207"/>
              <a:gd name="connsiteY27" fmla="*/ 4495466 h 5394581"/>
              <a:gd name="connsiteX28" fmla="*/ 0 w 6640207"/>
              <a:gd name="connsiteY28" fmla="*/ 3824147 h 5394581"/>
              <a:gd name="connsiteX29" fmla="*/ 0 w 6640207"/>
              <a:gd name="connsiteY29" fmla="*/ 3332646 h 5394581"/>
              <a:gd name="connsiteX30" fmla="*/ 0 w 6640207"/>
              <a:gd name="connsiteY30" fmla="*/ 2805181 h 5394581"/>
              <a:gd name="connsiteX31" fmla="*/ 0 w 6640207"/>
              <a:gd name="connsiteY31" fmla="*/ 2277716 h 5394581"/>
              <a:gd name="connsiteX32" fmla="*/ 0 w 6640207"/>
              <a:gd name="connsiteY32" fmla="*/ 1678324 h 5394581"/>
              <a:gd name="connsiteX33" fmla="*/ 0 w 6640207"/>
              <a:gd name="connsiteY33" fmla="*/ 899115 h 5394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640207" h="5394581" fill="none" extrusionOk="0">
                <a:moveTo>
                  <a:pt x="0" y="899115"/>
                </a:moveTo>
                <a:cubicBezTo>
                  <a:pt x="2380" y="392161"/>
                  <a:pt x="373566" y="-934"/>
                  <a:pt x="899115" y="0"/>
                </a:cubicBezTo>
                <a:cubicBezTo>
                  <a:pt x="1115446" y="-50919"/>
                  <a:pt x="1134918" y="7684"/>
                  <a:pt x="1340273" y="0"/>
                </a:cubicBezTo>
                <a:cubicBezTo>
                  <a:pt x="1545628" y="-7684"/>
                  <a:pt x="1602807" y="24194"/>
                  <a:pt x="1733011" y="0"/>
                </a:cubicBezTo>
                <a:cubicBezTo>
                  <a:pt x="1863215" y="-24194"/>
                  <a:pt x="2074149" y="51337"/>
                  <a:pt x="2174169" y="0"/>
                </a:cubicBezTo>
                <a:cubicBezTo>
                  <a:pt x="2274189" y="-51337"/>
                  <a:pt x="2447073" y="36321"/>
                  <a:pt x="2663747" y="0"/>
                </a:cubicBezTo>
                <a:cubicBezTo>
                  <a:pt x="2880421" y="-36321"/>
                  <a:pt x="3021509" y="2366"/>
                  <a:pt x="3201744" y="0"/>
                </a:cubicBezTo>
                <a:cubicBezTo>
                  <a:pt x="3381979" y="-2366"/>
                  <a:pt x="3503720" y="40093"/>
                  <a:pt x="3642902" y="0"/>
                </a:cubicBezTo>
                <a:cubicBezTo>
                  <a:pt x="3782084" y="-40093"/>
                  <a:pt x="4085464" y="10922"/>
                  <a:pt x="4277739" y="0"/>
                </a:cubicBezTo>
                <a:cubicBezTo>
                  <a:pt x="4470014" y="-10922"/>
                  <a:pt x="4576155" y="10081"/>
                  <a:pt x="4815736" y="0"/>
                </a:cubicBezTo>
                <a:cubicBezTo>
                  <a:pt x="5055317" y="-10081"/>
                  <a:pt x="5340669" y="56310"/>
                  <a:pt x="5741092" y="0"/>
                </a:cubicBezTo>
                <a:cubicBezTo>
                  <a:pt x="6175538" y="-71076"/>
                  <a:pt x="6697427" y="340634"/>
                  <a:pt x="6640207" y="899115"/>
                </a:cubicBezTo>
                <a:cubicBezTo>
                  <a:pt x="6708419" y="1133471"/>
                  <a:pt x="6620413" y="1392069"/>
                  <a:pt x="6640207" y="1570434"/>
                </a:cubicBezTo>
                <a:cubicBezTo>
                  <a:pt x="6660001" y="1748799"/>
                  <a:pt x="6599395" y="1953469"/>
                  <a:pt x="6640207" y="2097899"/>
                </a:cubicBezTo>
                <a:cubicBezTo>
                  <a:pt x="6681019" y="2242329"/>
                  <a:pt x="6581936" y="2438311"/>
                  <a:pt x="6640207" y="2697291"/>
                </a:cubicBezTo>
                <a:cubicBezTo>
                  <a:pt x="6698478" y="2956271"/>
                  <a:pt x="6636553" y="2984809"/>
                  <a:pt x="6640207" y="3188792"/>
                </a:cubicBezTo>
                <a:cubicBezTo>
                  <a:pt x="6643861" y="3392775"/>
                  <a:pt x="6608229" y="3598730"/>
                  <a:pt x="6640207" y="3860111"/>
                </a:cubicBezTo>
                <a:cubicBezTo>
                  <a:pt x="6672185" y="4121492"/>
                  <a:pt x="6636955" y="4228436"/>
                  <a:pt x="6640207" y="4495466"/>
                </a:cubicBezTo>
                <a:cubicBezTo>
                  <a:pt x="6647558" y="4963580"/>
                  <a:pt x="6269292" y="5275768"/>
                  <a:pt x="5741092" y="5394581"/>
                </a:cubicBezTo>
                <a:cubicBezTo>
                  <a:pt x="5531852" y="5436120"/>
                  <a:pt x="5342622" y="5391133"/>
                  <a:pt x="5203095" y="5394581"/>
                </a:cubicBezTo>
                <a:cubicBezTo>
                  <a:pt x="5063568" y="5398029"/>
                  <a:pt x="4777689" y="5350097"/>
                  <a:pt x="4665097" y="5394581"/>
                </a:cubicBezTo>
                <a:cubicBezTo>
                  <a:pt x="4552505" y="5439065"/>
                  <a:pt x="4295793" y="5394155"/>
                  <a:pt x="4078680" y="5394581"/>
                </a:cubicBezTo>
                <a:cubicBezTo>
                  <a:pt x="3861567" y="5395007"/>
                  <a:pt x="3575057" y="5368406"/>
                  <a:pt x="3443843" y="5394581"/>
                </a:cubicBezTo>
                <a:cubicBezTo>
                  <a:pt x="3312629" y="5420756"/>
                  <a:pt x="3032853" y="5333183"/>
                  <a:pt x="2857426" y="5394581"/>
                </a:cubicBezTo>
                <a:cubicBezTo>
                  <a:pt x="2681999" y="5455979"/>
                  <a:pt x="2352978" y="5345511"/>
                  <a:pt x="2222589" y="5394581"/>
                </a:cubicBezTo>
                <a:cubicBezTo>
                  <a:pt x="2092200" y="5443651"/>
                  <a:pt x="1904072" y="5347468"/>
                  <a:pt x="1636171" y="5394581"/>
                </a:cubicBezTo>
                <a:cubicBezTo>
                  <a:pt x="1368270" y="5441694"/>
                  <a:pt x="1184444" y="5345305"/>
                  <a:pt x="899115" y="5394581"/>
                </a:cubicBezTo>
                <a:cubicBezTo>
                  <a:pt x="405428" y="5358088"/>
                  <a:pt x="-41247" y="5051941"/>
                  <a:pt x="0" y="4495466"/>
                </a:cubicBezTo>
                <a:cubicBezTo>
                  <a:pt x="-77997" y="4247627"/>
                  <a:pt x="9935" y="4061805"/>
                  <a:pt x="0" y="3824147"/>
                </a:cubicBezTo>
                <a:cubicBezTo>
                  <a:pt x="-9935" y="3586489"/>
                  <a:pt x="9851" y="3569333"/>
                  <a:pt x="0" y="3332646"/>
                </a:cubicBezTo>
                <a:cubicBezTo>
                  <a:pt x="-9851" y="3095959"/>
                  <a:pt x="29061" y="3042491"/>
                  <a:pt x="0" y="2805181"/>
                </a:cubicBezTo>
                <a:cubicBezTo>
                  <a:pt x="-29061" y="2567872"/>
                  <a:pt x="63269" y="2424885"/>
                  <a:pt x="0" y="2277716"/>
                </a:cubicBezTo>
                <a:cubicBezTo>
                  <a:pt x="-63269" y="2130547"/>
                  <a:pt x="51614" y="1904181"/>
                  <a:pt x="0" y="1678324"/>
                </a:cubicBezTo>
                <a:cubicBezTo>
                  <a:pt x="-51614" y="1452467"/>
                  <a:pt x="45186" y="1162688"/>
                  <a:pt x="0" y="899115"/>
                </a:cubicBezTo>
                <a:close/>
              </a:path>
              <a:path w="6640207" h="5394581" stroke="0" extrusionOk="0">
                <a:moveTo>
                  <a:pt x="0" y="899115"/>
                </a:moveTo>
                <a:cubicBezTo>
                  <a:pt x="-93461" y="344898"/>
                  <a:pt x="339499" y="23663"/>
                  <a:pt x="899115" y="0"/>
                </a:cubicBezTo>
                <a:cubicBezTo>
                  <a:pt x="1139393" y="-10004"/>
                  <a:pt x="1363441" y="35404"/>
                  <a:pt x="1533952" y="0"/>
                </a:cubicBezTo>
                <a:cubicBezTo>
                  <a:pt x="1704463" y="-35404"/>
                  <a:pt x="1884280" y="44242"/>
                  <a:pt x="2023530" y="0"/>
                </a:cubicBezTo>
                <a:cubicBezTo>
                  <a:pt x="2162780" y="-44242"/>
                  <a:pt x="2346050" y="40692"/>
                  <a:pt x="2464688" y="0"/>
                </a:cubicBezTo>
                <a:cubicBezTo>
                  <a:pt x="2583326" y="-40692"/>
                  <a:pt x="2824119" y="44134"/>
                  <a:pt x="3051105" y="0"/>
                </a:cubicBezTo>
                <a:cubicBezTo>
                  <a:pt x="3278091" y="-44134"/>
                  <a:pt x="3356523" y="26262"/>
                  <a:pt x="3540682" y="0"/>
                </a:cubicBezTo>
                <a:cubicBezTo>
                  <a:pt x="3724841" y="-26262"/>
                  <a:pt x="4007563" y="2298"/>
                  <a:pt x="4175519" y="0"/>
                </a:cubicBezTo>
                <a:cubicBezTo>
                  <a:pt x="4343475" y="-2298"/>
                  <a:pt x="4484429" y="32664"/>
                  <a:pt x="4616677" y="0"/>
                </a:cubicBezTo>
                <a:cubicBezTo>
                  <a:pt x="4748925" y="-32664"/>
                  <a:pt x="5118332" y="22172"/>
                  <a:pt x="5251514" y="0"/>
                </a:cubicBezTo>
                <a:cubicBezTo>
                  <a:pt x="5384696" y="-22172"/>
                  <a:pt x="5573516" y="5152"/>
                  <a:pt x="5741092" y="0"/>
                </a:cubicBezTo>
                <a:cubicBezTo>
                  <a:pt x="6177114" y="-3463"/>
                  <a:pt x="6680731" y="291419"/>
                  <a:pt x="6640207" y="899115"/>
                </a:cubicBezTo>
                <a:cubicBezTo>
                  <a:pt x="6683377" y="1030575"/>
                  <a:pt x="6608991" y="1325808"/>
                  <a:pt x="6640207" y="1534470"/>
                </a:cubicBezTo>
                <a:cubicBezTo>
                  <a:pt x="6671423" y="1743132"/>
                  <a:pt x="6636428" y="1888920"/>
                  <a:pt x="6640207" y="2205789"/>
                </a:cubicBezTo>
                <a:cubicBezTo>
                  <a:pt x="6643986" y="2522658"/>
                  <a:pt x="6634027" y="2636920"/>
                  <a:pt x="6640207" y="2877108"/>
                </a:cubicBezTo>
                <a:cubicBezTo>
                  <a:pt x="6646387" y="3117296"/>
                  <a:pt x="6592909" y="3258724"/>
                  <a:pt x="6640207" y="3404573"/>
                </a:cubicBezTo>
                <a:cubicBezTo>
                  <a:pt x="6687505" y="3550423"/>
                  <a:pt x="6597043" y="4266231"/>
                  <a:pt x="6640207" y="4495466"/>
                </a:cubicBezTo>
                <a:cubicBezTo>
                  <a:pt x="6597275" y="4904519"/>
                  <a:pt x="6243344" y="5317692"/>
                  <a:pt x="5741092" y="5394581"/>
                </a:cubicBezTo>
                <a:cubicBezTo>
                  <a:pt x="5529689" y="5452806"/>
                  <a:pt x="5289173" y="5327797"/>
                  <a:pt x="5154675" y="5394581"/>
                </a:cubicBezTo>
                <a:cubicBezTo>
                  <a:pt x="5020177" y="5461365"/>
                  <a:pt x="4932497" y="5372119"/>
                  <a:pt x="4713517" y="5394581"/>
                </a:cubicBezTo>
                <a:cubicBezTo>
                  <a:pt x="4494537" y="5417043"/>
                  <a:pt x="4335865" y="5364653"/>
                  <a:pt x="4078680" y="5394581"/>
                </a:cubicBezTo>
                <a:cubicBezTo>
                  <a:pt x="3821495" y="5424509"/>
                  <a:pt x="3713993" y="5354533"/>
                  <a:pt x="3540682" y="5394581"/>
                </a:cubicBezTo>
                <a:cubicBezTo>
                  <a:pt x="3367371" y="5434629"/>
                  <a:pt x="3268572" y="5348787"/>
                  <a:pt x="3099525" y="5394581"/>
                </a:cubicBezTo>
                <a:cubicBezTo>
                  <a:pt x="2930478" y="5440375"/>
                  <a:pt x="2681980" y="5374944"/>
                  <a:pt x="2561527" y="5394581"/>
                </a:cubicBezTo>
                <a:cubicBezTo>
                  <a:pt x="2441074" y="5414218"/>
                  <a:pt x="2267105" y="5369718"/>
                  <a:pt x="2168789" y="5394581"/>
                </a:cubicBezTo>
                <a:cubicBezTo>
                  <a:pt x="2070473" y="5419444"/>
                  <a:pt x="1968382" y="5355483"/>
                  <a:pt x="1776051" y="5394581"/>
                </a:cubicBezTo>
                <a:cubicBezTo>
                  <a:pt x="1583720" y="5433679"/>
                  <a:pt x="1152587" y="5351581"/>
                  <a:pt x="899115" y="5394581"/>
                </a:cubicBezTo>
                <a:cubicBezTo>
                  <a:pt x="514418" y="5433734"/>
                  <a:pt x="37432" y="5118119"/>
                  <a:pt x="0" y="4495466"/>
                </a:cubicBezTo>
                <a:cubicBezTo>
                  <a:pt x="-32312" y="4371208"/>
                  <a:pt x="17324" y="4243615"/>
                  <a:pt x="0" y="4003965"/>
                </a:cubicBezTo>
                <a:cubicBezTo>
                  <a:pt x="-17324" y="3764315"/>
                  <a:pt x="23963" y="3569562"/>
                  <a:pt x="0" y="3368609"/>
                </a:cubicBezTo>
                <a:cubicBezTo>
                  <a:pt x="-23963" y="3167656"/>
                  <a:pt x="47471" y="2981117"/>
                  <a:pt x="0" y="2877108"/>
                </a:cubicBezTo>
                <a:cubicBezTo>
                  <a:pt x="-47471" y="2773099"/>
                  <a:pt x="13111" y="2497572"/>
                  <a:pt x="0" y="2241753"/>
                </a:cubicBezTo>
                <a:cubicBezTo>
                  <a:pt x="-13111" y="1985934"/>
                  <a:pt x="51890" y="1916115"/>
                  <a:pt x="0" y="1714288"/>
                </a:cubicBezTo>
                <a:cubicBezTo>
                  <a:pt x="-51890" y="1512462"/>
                  <a:pt x="28766" y="1254571"/>
                  <a:pt x="0" y="899115"/>
                </a:cubicBezTo>
                <a:close/>
              </a:path>
            </a:pathLst>
          </a:custGeom>
          <a:solidFill>
            <a:schemeClr val="bg1"/>
          </a:solidFill>
          <a:ln w="1714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3" name="Elemento grafico 52" descr="Ricerca">
            <a:extLst>
              <a:ext uri="{FF2B5EF4-FFF2-40B4-BE49-F238E27FC236}">
                <a16:creationId xmlns:a16="http://schemas.microsoft.com/office/drawing/2014/main" id="{607A458F-6119-1C46-9E12-4E2E6EF5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90995">
            <a:off x="2636605" y="2143695"/>
            <a:ext cx="5877693" cy="587769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C0936FC-B374-DC41-A0AF-4D9E1559F225}"/>
              </a:ext>
            </a:extLst>
          </p:cNvPr>
          <p:cNvSpPr txBox="1"/>
          <p:nvPr/>
        </p:nvSpPr>
        <p:spPr>
          <a:xfrm>
            <a:off x="1083934" y="1983997"/>
            <a:ext cx="53941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9A40DD"/>
                </a:solidFill>
              </a:rPr>
              <a:t>I soggetti affetti da epilessia </a:t>
            </a:r>
            <a:r>
              <a:rPr lang="it-IT" b="1" dirty="0">
                <a:solidFill>
                  <a:srgbClr val="7030A0"/>
                </a:solidFill>
              </a:rPr>
              <a:t>non presentano </a:t>
            </a:r>
            <a:r>
              <a:rPr lang="it-IT" dirty="0">
                <a:solidFill>
                  <a:srgbClr val="9A40DD"/>
                </a:solidFill>
              </a:rPr>
              <a:t>un rischio maggiore di essere contagiati dal nuovo Coronavirus. </a:t>
            </a:r>
            <a:r>
              <a:rPr lang="it-IT" b="1" dirty="0">
                <a:solidFill>
                  <a:srgbClr val="7030A0"/>
                </a:solidFill>
              </a:rPr>
              <a:t>Non vi sono evidenze scientifiche che l’infezione da nuovo Coronavirus possa scatenare crisi epilettiche</a:t>
            </a:r>
            <a:r>
              <a:rPr lang="it-IT" dirty="0">
                <a:solidFill>
                  <a:srgbClr val="9A40DD"/>
                </a:solidFill>
              </a:rPr>
              <a:t> in soggetti affetti da epilessia. </a:t>
            </a:r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31B97815-9E0C-F945-9404-5FC908F02B7A}"/>
              </a:ext>
            </a:extLst>
          </p:cNvPr>
          <p:cNvGrpSpPr/>
          <p:nvPr/>
        </p:nvGrpSpPr>
        <p:grpSpPr>
          <a:xfrm rot="12237426">
            <a:off x="6097374" y="63471"/>
            <a:ext cx="1073804" cy="959159"/>
            <a:chOff x="1108564" y="4063032"/>
            <a:chExt cx="2355773" cy="2321737"/>
          </a:xfrm>
        </p:grpSpPr>
        <p:sp>
          <p:nvSpPr>
            <p:cNvPr id="57" name="Ovale 56">
              <a:extLst>
                <a:ext uri="{FF2B5EF4-FFF2-40B4-BE49-F238E27FC236}">
                  <a16:creationId xmlns:a16="http://schemas.microsoft.com/office/drawing/2014/main" id="{62CDD0FC-D0A6-774D-B157-A7062CA08215}"/>
                </a:ext>
              </a:extLst>
            </p:cNvPr>
            <p:cNvSpPr/>
            <p:nvPr/>
          </p:nvSpPr>
          <p:spPr>
            <a:xfrm>
              <a:off x="1643074" y="4604655"/>
              <a:ext cx="1238491" cy="1238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Trapezio 57">
              <a:extLst>
                <a:ext uri="{FF2B5EF4-FFF2-40B4-BE49-F238E27FC236}">
                  <a16:creationId xmlns:a16="http://schemas.microsoft.com/office/drawing/2014/main" id="{8898E365-9171-8A4E-BADD-0FA8FDF8711C}"/>
                </a:ext>
              </a:extLst>
            </p:cNvPr>
            <p:cNvSpPr/>
            <p:nvPr/>
          </p:nvSpPr>
          <p:spPr>
            <a:xfrm rot="16200000">
              <a:off x="1501694" y="4907756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Trapezio 58">
              <a:extLst>
                <a:ext uri="{FF2B5EF4-FFF2-40B4-BE49-F238E27FC236}">
                  <a16:creationId xmlns:a16="http://schemas.microsoft.com/office/drawing/2014/main" id="{BA3D485A-67BC-B64A-84E5-F0F8A1DDE652}"/>
                </a:ext>
              </a:extLst>
            </p:cNvPr>
            <p:cNvSpPr/>
            <p:nvPr/>
          </p:nvSpPr>
          <p:spPr>
            <a:xfrm rot="8205772">
              <a:off x="2730813" y="543902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Trapezio 59">
              <a:extLst>
                <a:ext uri="{FF2B5EF4-FFF2-40B4-BE49-F238E27FC236}">
                  <a16:creationId xmlns:a16="http://schemas.microsoft.com/office/drawing/2014/main" id="{46B825F3-E20F-E047-82FC-E6C3DC016221}"/>
                </a:ext>
              </a:extLst>
            </p:cNvPr>
            <p:cNvSpPr/>
            <p:nvPr/>
          </p:nvSpPr>
          <p:spPr>
            <a:xfrm rot="19071401">
              <a:off x="1698425" y="435312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Trapezio 60">
              <a:extLst>
                <a:ext uri="{FF2B5EF4-FFF2-40B4-BE49-F238E27FC236}">
                  <a16:creationId xmlns:a16="http://schemas.microsoft.com/office/drawing/2014/main" id="{09FB8CBB-278F-724B-AEB5-39EACF45B416}"/>
                </a:ext>
              </a:extLst>
            </p:cNvPr>
            <p:cNvSpPr/>
            <p:nvPr/>
          </p:nvSpPr>
          <p:spPr>
            <a:xfrm rot="13323606">
              <a:off x="1701101" y="544261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Trapezio 61">
              <a:extLst>
                <a:ext uri="{FF2B5EF4-FFF2-40B4-BE49-F238E27FC236}">
                  <a16:creationId xmlns:a16="http://schemas.microsoft.com/office/drawing/2014/main" id="{CBB0C32F-7CDB-3B4E-81CD-99C45CA091B5}"/>
                </a:ext>
              </a:extLst>
            </p:cNvPr>
            <p:cNvSpPr/>
            <p:nvPr/>
          </p:nvSpPr>
          <p:spPr>
            <a:xfrm rot="2408392">
              <a:off x="2730814" y="434601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Trapezio 62">
              <a:extLst>
                <a:ext uri="{FF2B5EF4-FFF2-40B4-BE49-F238E27FC236}">
                  <a16:creationId xmlns:a16="http://schemas.microsoft.com/office/drawing/2014/main" id="{8B0935F3-4743-C548-80D8-022B78B57E56}"/>
                </a:ext>
              </a:extLst>
            </p:cNvPr>
            <p:cNvSpPr/>
            <p:nvPr/>
          </p:nvSpPr>
          <p:spPr>
            <a:xfrm rot="10800000">
              <a:off x="2189000" y="5575259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Trapezio 63">
              <a:extLst>
                <a:ext uri="{FF2B5EF4-FFF2-40B4-BE49-F238E27FC236}">
                  <a16:creationId xmlns:a16="http://schemas.microsoft.com/office/drawing/2014/main" id="{007CC1B2-38F6-FD45-811D-9FF407C8FE1E}"/>
                </a:ext>
              </a:extLst>
            </p:cNvPr>
            <p:cNvSpPr/>
            <p:nvPr/>
          </p:nvSpPr>
          <p:spPr>
            <a:xfrm rot="5400000">
              <a:off x="2943974" y="491087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Trapezio 64">
              <a:extLst>
                <a:ext uri="{FF2B5EF4-FFF2-40B4-BE49-F238E27FC236}">
                  <a16:creationId xmlns:a16="http://schemas.microsoft.com/office/drawing/2014/main" id="{09A91668-7A24-724D-A779-960340ADDC7D}"/>
                </a:ext>
              </a:extLst>
            </p:cNvPr>
            <p:cNvSpPr/>
            <p:nvPr/>
          </p:nvSpPr>
          <p:spPr>
            <a:xfrm>
              <a:off x="2199164" y="4153850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Ovale 65">
              <a:extLst>
                <a:ext uri="{FF2B5EF4-FFF2-40B4-BE49-F238E27FC236}">
                  <a16:creationId xmlns:a16="http://schemas.microsoft.com/office/drawing/2014/main" id="{C3FF0BA3-BABE-0D4D-BBE3-2EEA546E6A93}"/>
                </a:ext>
              </a:extLst>
            </p:cNvPr>
            <p:cNvSpPr/>
            <p:nvPr/>
          </p:nvSpPr>
          <p:spPr>
            <a:xfrm>
              <a:off x="1446305" y="432624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Ovale 66">
              <a:extLst>
                <a:ext uri="{FF2B5EF4-FFF2-40B4-BE49-F238E27FC236}">
                  <a16:creationId xmlns:a16="http://schemas.microsoft.com/office/drawing/2014/main" id="{7D5EBC90-A11A-FF4D-B9CB-FA39E83F3993}"/>
                </a:ext>
              </a:extLst>
            </p:cNvPr>
            <p:cNvSpPr/>
            <p:nvPr/>
          </p:nvSpPr>
          <p:spPr>
            <a:xfrm>
              <a:off x="2153227" y="406303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Ovale 67">
              <a:extLst>
                <a:ext uri="{FF2B5EF4-FFF2-40B4-BE49-F238E27FC236}">
                  <a16:creationId xmlns:a16="http://schemas.microsoft.com/office/drawing/2014/main" id="{E8AA954F-3571-5346-AEEA-F60DB06DDB49}"/>
                </a:ext>
              </a:extLst>
            </p:cNvPr>
            <p:cNvSpPr/>
            <p:nvPr/>
          </p:nvSpPr>
          <p:spPr>
            <a:xfrm>
              <a:off x="2887807" y="430682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Ovale 68">
              <a:extLst>
                <a:ext uri="{FF2B5EF4-FFF2-40B4-BE49-F238E27FC236}">
                  <a16:creationId xmlns:a16="http://schemas.microsoft.com/office/drawing/2014/main" id="{E3A81CFF-2E8E-7B41-B37B-BF01523E8BD3}"/>
                </a:ext>
              </a:extLst>
            </p:cNvPr>
            <p:cNvSpPr/>
            <p:nvPr/>
          </p:nvSpPr>
          <p:spPr>
            <a:xfrm>
              <a:off x="1108564" y="510552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Ovale 69">
              <a:extLst>
                <a:ext uri="{FF2B5EF4-FFF2-40B4-BE49-F238E27FC236}">
                  <a16:creationId xmlns:a16="http://schemas.microsoft.com/office/drawing/2014/main" id="{2E551DAA-023A-704C-B021-1A985748DDAB}"/>
                </a:ext>
              </a:extLst>
            </p:cNvPr>
            <p:cNvSpPr/>
            <p:nvPr/>
          </p:nvSpPr>
          <p:spPr>
            <a:xfrm>
              <a:off x="1435464" y="586975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Ovale 70">
              <a:extLst>
                <a:ext uri="{FF2B5EF4-FFF2-40B4-BE49-F238E27FC236}">
                  <a16:creationId xmlns:a16="http://schemas.microsoft.com/office/drawing/2014/main" id="{935CAE8F-2250-614C-9C46-4845515ADEF4}"/>
                </a:ext>
              </a:extLst>
            </p:cNvPr>
            <p:cNvSpPr/>
            <p:nvPr/>
          </p:nvSpPr>
          <p:spPr>
            <a:xfrm>
              <a:off x="2128665" y="6163737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Ovale 71">
              <a:extLst>
                <a:ext uri="{FF2B5EF4-FFF2-40B4-BE49-F238E27FC236}">
                  <a16:creationId xmlns:a16="http://schemas.microsoft.com/office/drawing/2014/main" id="{2859CB6E-F74A-2842-9DA4-2CDE0173996F}"/>
                </a:ext>
              </a:extLst>
            </p:cNvPr>
            <p:cNvSpPr/>
            <p:nvPr/>
          </p:nvSpPr>
          <p:spPr>
            <a:xfrm>
              <a:off x="2876799" y="5845870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Ovale 72">
              <a:extLst>
                <a:ext uri="{FF2B5EF4-FFF2-40B4-BE49-F238E27FC236}">
                  <a16:creationId xmlns:a16="http://schemas.microsoft.com/office/drawing/2014/main" id="{4D88D072-1698-3548-A8CC-9593FD3F45B5}"/>
                </a:ext>
              </a:extLst>
            </p:cNvPr>
            <p:cNvSpPr/>
            <p:nvPr/>
          </p:nvSpPr>
          <p:spPr>
            <a:xfrm>
              <a:off x="3244418" y="5100991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Ovale 73">
              <a:extLst>
                <a:ext uri="{FF2B5EF4-FFF2-40B4-BE49-F238E27FC236}">
                  <a16:creationId xmlns:a16="http://schemas.microsoft.com/office/drawing/2014/main" id="{167E53F6-0716-E84D-BE47-0598D75A7518}"/>
                </a:ext>
              </a:extLst>
            </p:cNvPr>
            <p:cNvSpPr/>
            <p:nvPr/>
          </p:nvSpPr>
          <p:spPr>
            <a:xfrm>
              <a:off x="1865753" y="4689911"/>
              <a:ext cx="494406" cy="533182"/>
            </a:xfrm>
            <a:prstGeom prst="ellipse">
              <a:avLst/>
            </a:prstGeom>
            <a:solidFill>
              <a:srgbClr val="B69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5" name="Ovale 74">
              <a:extLst>
                <a:ext uri="{FF2B5EF4-FFF2-40B4-BE49-F238E27FC236}">
                  <a16:creationId xmlns:a16="http://schemas.microsoft.com/office/drawing/2014/main" id="{C4121660-5968-1646-8653-0BC6B5F25B04}"/>
                </a:ext>
              </a:extLst>
            </p:cNvPr>
            <p:cNvSpPr/>
            <p:nvPr/>
          </p:nvSpPr>
          <p:spPr>
            <a:xfrm>
              <a:off x="1845834" y="5280471"/>
              <a:ext cx="254440" cy="261914"/>
            </a:xfrm>
            <a:prstGeom prst="ellipse">
              <a:avLst/>
            </a:prstGeom>
            <a:solidFill>
              <a:srgbClr val="B69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6" name="Ovale 75">
              <a:extLst>
                <a:ext uri="{FF2B5EF4-FFF2-40B4-BE49-F238E27FC236}">
                  <a16:creationId xmlns:a16="http://schemas.microsoft.com/office/drawing/2014/main" id="{170DEA48-42F0-8C48-9956-3AD523FF6FB3}"/>
                </a:ext>
              </a:extLst>
            </p:cNvPr>
            <p:cNvSpPr/>
            <p:nvPr/>
          </p:nvSpPr>
          <p:spPr>
            <a:xfrm>
              <a:off x="2427548" y="4832036"/>
              <a:ext cx="254440" cy="261914"/>
            </a:xfrm>
            <a:prstGeom prst="ellipse">
              <a:avLst/>
            </a:prstGeom>
            <a:solidFill>
              <a:srgbClr val="B69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E87FBF5-6FB8-6D46-9ABD-0F23B5F9CABA}"/>
              </a:ext>
            </a:extLst>
          </p:cNvPr>
          <p:cNvSpPr txBox="1"/>
          <p:nvPr/>
        </p:nvSpPr>
        <p:spPr>
          <a:xfrm>
            <a:off x="178210" y="6824745"/>
            <a:ext cx="2650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COVID-</a:t>
            </a:r>
            <a:r>
              <a:rPr lang="it-IT" sz="16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19 </a:t>
            </a:r>
            <a:r>
              <a:rPr lang="it-IT" sz="11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Expert opinion </a:t>
            </a:r>
            <a:r>
              <a:rPr lang="it-IT" sz="1100" b="1" dirty="0" err="1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tips</a:t>
            </a:r>
            <a:endParaRPr lang="it-IT" sz="11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65054CF-9396-4443-9957-1E1C16DEA4D7}"/>
              </a:ext>
            </a:extLst>
          </p:cNvPr>
          <p:cNvSpPr txBox="1"/>
          <p:nvPr/>
        </p:nvSpPr>
        <p:spPr>
          <a:xfrm>
            <a:off x="1083934" y="3662202"/>
            <a:ext cx="5329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7030A0"/>
                </a:solidFill>
              </a:rPr>
              <a:t>Evitare la sospensione dei farmaci anti-epilettici </a:t>
            </a:r>
            <a:r>
              <a:rPr lang="it-IT" dirty="0">
                <a:solidFill>
                  <a:srgbClr val="9A40DD"/>
                </a:solidFill>
              </a:rPr>
              <a:t>o rimandare la riduzione della dose o sospensione in un secondo momento</a:t>
            </a:r>
          </a:p>
          <a:p>
            <a:pPr algn="just"/>
            <a:endParaRPr lang="it-IT" dirty="0">
              <a:solidFill>
                <a:srgbClr val="9A40DD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EBF219-FBE6-7944-A583-ECB3E54A465A}"/>
              </a:ext>
            </a:extLst>
          </p:cNvPr>
          <p:cNvSpPr txBox="1"/>
          <p:nvPr/>
        </p:nvSpPr>
        <p:spPr>
          <a:xfrm>
            <a:off x="1083934" y="4875319"/>
            <a:ext cx="5364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9A40DD"/>
                </a:solidFill>
              </a:rPr>
              <a:t>I pazienti </a:t>
            </a:r>
            <a:r>
              <a:rPr lang="it-IT" b="1" dirty="0">
                <a:solidFill>
                  <a:srgbClr val="7030A0"/>
                </a:solidFill>
              </a:rPr>
              <a:t>trattati con farmaci che agiscono sul sistema immunitario</a:t>
            </a:r>
            <a:r>
              <a:rPr lang="it-IT" dirty="0">
                <a:solidFill>
                  <a:srgbClr val="9A40DD"/>
                </a:solidFill>
              </a:rPr>
              <a:t> possono avere un rischio maggiore di sviluppare </a:t>
            </a:r>
            <a:r>
              <a:rPr lang="it-IT" b="1" dirty="0">
                <a:solidFill>
                  <a:srgbClr val="7030A0"/>
                </a:solidFill>
              </a:rPr>
              <a:t>sintomi più severi in caso di infezione virale</a:t>
            </a:r>
            <a:r>
              <a:rPr lang="it-IT" dirty="0">
                <a:solidFill>
                  <a:srgbClr val="9A40DD"/>
                </a:solidFill>
              </a:rPr>
              <a:t>: tuttavia i suddetti farmaci </a:t>
            </a:r>
            <a:r>
              <a:rPr lang="it-IT" b="1" dirty="0">
                <a:solidFill>
                  <a:srgbClr val="7030A0"/>
                </a:solidFill>
              </a:rPr>
              <a:t>NON devono essere interrotti</a:t>
            </a:r>
            <a:r>
              <a:rPr lang="it-IT" dirty="0">
                <a:solidFill>
                  <a:srgbClr val="9A40DD"/>
                </a:solidFill>
              </a:rPr>
              <a:t>. </a:t>
            </a:r>
          </a:p>
          <a:p>
            <a:pPr algn="just"/>
            <a:endParaRPr lang="it-IT" dirty="0">
              <a:solidFill>
                <a:srgbClr val="9A40DD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F1A04CD-C463-984D-B2A2-C5E698654AEA}"/>
              </a:ext>
            </a:extLst>
          </p:cNvPr>
          <p:cNvSpPr txBox="1"/>
          <p:nvPr/>
        </p:nvSpPr>
        <p:spPr>
          <a:xfrm>
            <a:off x="1398491" y="1343480"/>
            <a:ext cx="4352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7030A0"/>
                </a:solidFill>
                <a:latin typeface="Chalkduster" panose="03050602040202020205" pitchFamily="66" charset="77"/>
              </a:rPr>
              <a:t>CONSIDERAZIONI GENERALI</a:t>
            </a:r>
          </a:p>
        </p:txBody>
      </p:sp>
      <p:pic>
        <p:nvPicPr>
          <p:cNvPr id="8" name="Elemento grafico 7" descr="Medicinale">
            <a:extLst>
              <a:ext uri="{FF2B5EF4-FFF2-40B4-BE49-F238E27FC236}">
                <a16:creationId xmlns:a16="http://schemas.microsoft.com/office/drawing/2014/main" id="{BFC2FE15-0D18-8B43-AE88-1EBC25746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910" y="3739589"/>
            <a:ext cx="714024" cy="714024"/>
          </a:xfrm>
          <a:prstGeom prst="rect">
            <a:avLst/>
          </a:prstGeom>
        </p:spPr>
      </p:pic>
      <p:pic>
        <p:nvPicPr>
          <p:cNvPr id="10" name="Elemento grafico 9" descr="Dado">
            <a:extLst>
              <a:ext uri="{FF2B5EF4-FFF2-40B4-BE49-F238E27FC236}">
                <a16:creationId xmlns:a16="http://schemas.microsoft.com/office/drawing/2014/main" id="{60AE359E-2BC2-254F-9166-DEA2D9AAAE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7083" y="2164848"/>
            <a:ext cx="719257" cy="719257"/>
          </a:xfrm>
          <a:prstGeom prst="rect">
            <a:avLst/>
          </a:prstGeom>
        </p:spPr>
      </p:pic>
      <p:pic>
        <p:nvPicPr>
          <p:cNvPr id="12" name="Elemento grafico 11" descr="Cartello stradale">
            <a:extLst>
              <a:ext uri="{FF2B5EF4-FFF2-40B4-BE49-F238E27FC236}">
                <a16:creationId xmlns:a16="http://schemas.microsoft.com/office/drawing/2014/main" id="{C95FB4FB-4AAF-114C-919C-EAA957692C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9603" y="5169136"/>
            <a:ext cx="719257" cy="719257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A3E3DF5F-AC30-564C-B94B-15BE20C6488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26" b="89867" l="5999" r="89862">
                        <a14:foregroundMark x1="6599" y1="13408" x2="23695" y2="37666"/>
                        <a14:foregroundMark x1="23695" y1="37666" x2="27834" y2="47697"/>
                        <a14:foregroundMark x1="6299" y1="24667" x2="25435" y2="54862"/>
                        <a14:foregroundMark x1="5999" y1="35415" x2="22496" y2="58547"/>
                        <a14:foregroundMark x1="22496" y1="58547" x2="22795" y2="59468"/>
                      </a14:backgroundRemoval>
                    </a14:imgEffect>
                  </a14:imgLayer>
                </a14:imgProps>
              </a:ext>
            </a:extLst>
          </a:blip>
          <a:srcRect r="54062"/>
          <a:stretch/>
        </p:blipFill>
        <p:spPr>
          <a:xfrm rot="10800000" flipV="1">
            <a:off x="6631986" y="6489201"/>
            <a:ext cx="477497" cy="58148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89630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C2F1C51-4EBB-DD43-8B5B-C1EDC596B472}"/>
              </a:ext>
            </a:extLst>
          </p:cNvPr>
          <p:cNvSpPr/>
          <p:nvPr/>
        </p:nvSpPr>
        <p:spPr>
          <a:xfrm>
            <a:off x="0" y="0"/>
            <a:ext cx="7199313" cy="719931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7" name="Rettangolo 356">
            <a:extLst>
              <a:ext uri="{FF2B5EF4-FFF2-40B4-BE49-F238E27FC236}">
                <a16:creationId xmlns:a16="http://schemas.microsoft.com/office/drawing/2014/main" id="{E949908E-6D77-F148-81BE-44E0872F804A}"/>
              </a:ext>
            </a:extLst>
          </p:cNvPr>
          <p:cNvSpPr/>
          <p:nvPr/>
        </p:nvSpPr>
        <p:spPr>
          <a:xfrm>
            <a:off x="-900865" y="107073"/>
            <a:ext cx="6201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Terapia anti-epilettica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3030E540-D563-454F-9C31-F514D9141571}"/>
              </a:ext>
            </a:extLst>
          </p:cNvPr>
          <p:cNvSpPr/>
          <p:nvPr/>
        </p:nvSpPr>
        <p:spPr>
          <a:xfrm>
            <a:off x="254529" y="1225905"/>
            <a:ext cx="6640207" cy="5394581"/>
          </a:xfrm>
          <a:custGeom>
            <a:avLst/>
            <a:gdLst>
              <a:gd name="connsiteX0" fmla="*/ 0 w 6640207"/>
              <a:gd name="connsiteY0" fmla="*/ 899115 h 5394581"/>
              <a:gd name="connsiteX1" fmla="*/ 899115 w 6640207"/>
              <a:gd name="connsiteY1" fmla="*/ 0 h 5394581"/>
              <a:gd name="connsiteX2" fmla="*/ 1340273 w 6640207"/>
              <a:gd name="connsiteY2" fmla="*/ 0 h 5394581"/>
              <a:gd name="connsiteX3" fmla="*/ 1733011 w 6640207"/>
              <a:gd name="connsiteY3" fmla="*/ 0 h 5394581"/>
              <a:gd name="connsiteX4" fmla="*/ 2174169 w 6640207"/>
              <a:gd name="connsiteY4" fmla="*/ 0 h 5394581"/>
              <a:gd name="connsiteX5" fmla="*/ 2663747 w 6640207"/>
              <a:gd name="connsiteY5" fmla="*/ 0 h 5394581"/>
              <a:gd name="connsiteX6" fmla="*/ 3201744 w 6640207"/>
              <a:gd name="connsiteY6" fmla="*/ 0 h 5394581"/>
              <a:gd name="connsiteX7" fmla="*/ 3642902 w 6640207"/>
              <a:gd name="connsiteY7" fmla="*/ 0 h 5394581"/>
              <a:gd name="connsiteX8" fmla="*/ 4277739 w 6640207"/>
              <a:gd name="connsiteY8" fmla="*/ 0 h 5394581"/>
              <a:gd name="connsiteX9" fmla="*/ 4815736 w 6640207"/>
              <a:gd name="connsiteY9" fmla="*/ 0 h 5394581"/>
              <a:gd name="connsiteX10" fmla="*/ 5741092 w 6640207"/>
              <a:gd name="connsiteY10" fmla="*/ 0 h 5394581"/>
              <a:gd name="connsiteX11" fmla="*/ 6640207 w 6640207"/>
              <a:gd name="connsiteY11" fmla="*/ 899115 h 5394581"/>
              <a:gd name="connsiteX12" fmla="*/ 6640207 w 6640207"/>
              <a:gd name="connsiteY12" fmla="*/ 1570434 h 5394581"/>
              <a:gd name="connsiteX13" fmla="*/ 6640207 w 6640207"/>
              <a:gd name="connsiteY13" fmla="*/ 2097899 h 5394581"/>
              <a:gd name="connsiteX14" fmla="*/ 6640207 w 6640207"/>
              <a:gd name="connsiteY14" fmla="*/ 2697291 h 5394581"/>
              <a:gd name="connsiteX15" fmla="*/ 6640207 w 6640207"/>
              <a:gd name="connsiteY15" fmla="*/ 3188792 h 5394581"/>
              <a:gd name="connsiteX16" fmla="*/ 6640207 w 6640207"/>
              <a:gd name="connsiteY16" fmla="*/ 3860111 h 5394581"/>
              <a:gd name="connsiteX17" fmla="*/ 6640207 w 6640207"/>
              <a:gd name="connsiteY17" fmla="*/ 4495466 h 5394581"/>
              <a:gd name="connsiteX18" fmla="*/ 5741092 w 6640207"/>
              <a:gd name="connsiteY18" fmla="*/ 5394581 h 5394581"/>
              <a:gd name="connsiteX19" fmla="*/ 5203095 w 6640207"/>
              <a:gd name="connsiteY19" fmla="*/ 5394581 h 5394581"/>
              <a:gd name="connsiteX20" fmla="*/ 4665097 w 6640207"/>
              <a:gd name="connsiteY20" fmla="*/ 5394581 h 5394581"/>
              <a:gd name="connsiteX21" fmla="*/ 4078680 w 6640207"/>
              <a:gd name="connsiteY21" fmla="*/ 5394581 h 5394581"/>
              <a:gd name="connsiteX22" fmla="*/ 3443843 w 6640207"/>
              <a:gd name="connsiteY22" fmla="*/ 5394581 h 5394581"/>
              <a:gd name="connsiteX23" fmla="*/ 2857426 w 6640207"/>
              <a:gd name="connsiteY23" fmla="*/ 5394581 h 5394581"/>
              <a:gd name="connsiteX24" fmla="*/ 2222589 w 6640207"/>
              <a:gd name="connsiteY24" fmla="*/ 5394581 h 5394581"/>
              <a:gd name="connsiteX25" fmla="*/ 1636171 w 6640207"/>
              <a:gd name="connsiteY25" fmla="*/ 5394581 h 5394581"/>
              <a:gd name="connsiteX26" fmla="*/ 899115 w 6640207"/>
              <a:gd name="connsiteY26" fmla="*/ 5394581 h 5394581"/>
              <a:gd name="connsiteX27" fmla="*/ 0 w 6640207"/>
              <a:gd name="connsiteY27" fmla="*/ 4495466 h 5394581"/>
              <a:gd name="connsiteX28" fmla="*/ 0 w 6640207"/>
              <a:gd name="connsiteY28" fmla="*/ 3824147 h 5394581"/>
              <a:gd name="connsiteX29" fmla="*/ 0 w 6640207"/>
              <a:gd name="connsiteY29" fmla="*/ 3332646 h 5394581"/>
              <a:gd name="connsiteX30" fmla="*/ 0 w 6640207"/>
              <a:gd name="connsiteY30" fmla="*/ 2805181 h 5394581"/>
              <a:gd name="connsiteX31" fmla="*/ 0 w 6640207"/>
              <a:gd name="connsiteY31" fmla="*/ 2277716 h 5394581"/>
              <a:gd name="connsiteX32" fmla="*/ 0 w 6640207"/>
              <a:gd name="connsiteY32" fmla="*/ 1678324 h 5394581"/>
              <a:gd name="connsiteX33" fmla="*/ 0 w 6640207"/>
              <a:gd name="connsiteY33" fmla="*/ 899115 h 5394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640207" h="5394581" fill="none" extrusionOk="0">
                <a:moveTo>
                  <a:pt x="0" y="899115"/>
                </a:moveTo>
                <a:cubicBezTo>
                  <a:pt x="2380" y="392161"/>
                  <a:pt x="373566" y="-934"/>
                  <a:pt x="899115" y="0"/>
                </a:cubicBezTo>
                <a:cubicBezTo>
                  <a:pt x="1115446" y="-50919"/>
                  <a:pt x="1134918" y="7684"/>
                  <a:pt x="1340273" y="0"/>
                </a:cubicBezTo>
                <a:cubicBezTo>
                  <a:pt x="1545628" y="-7684"/>
                  <a:pt x="1602807" y="24194"/>
                  <a:pt x="1733011" y="0"/>
                </a:cubicBezTo>
                <a:cubicBezTo>
                  <a:pt x="1863215" y="-24194"/>
                  <a:pt x="2074149" y="51337"/>
                  <a:pt x="2174169" y="0"/>
                </a:cubicBezTo>
                <a:cubicBezTo>
                  <a:pt x="2274189" y="-51337"/>
                  <a:pt x="2447073" y="36321"/>
                  <a:pt x="2663747" y="0"/>
                </a:cubicBezTo>
                <a:cubicBezTo>
                  <a:pt x="2880421" y="-36321"/>
                  <a:pt x="3021509" y="2366"/>
                  <a:pt x="3201744" y="0"/>
                </a:cubicBezTo>
                <a:cubicBezTo>
                  <a:pt x="3381979" y="-2366"/>
                  <a:pt x="3503720" y="40093"/>
                  <a:pt x="3642902" y="0"/>
                </a:cubicBezTo>
                <a:cubicBezTo>
                  <a:pt x="3782084" y="-40093"/>
                  <a:pt x="4085464" y="10922"/>
                  <a:pt x="4277739" y="0"/>
                </a:cubicBezTo>
                <a:cubicBezTo>
                  <a:pt x="4470014" y="-10922"/>
                  <a:pt x="4576155" y="10081"/>
                  <a:pt x="4815736" y="0"/>
                </a:cubicBezTo>
                <a:cubicBezTo>
                  <a:pt x="5055317" y="-10081"/>
                  <a:pt x="5340669" y="56310"/>
                  <a:pt x="5741092" y="0"/>
                </a:cubicBezTo>
                <a:cubicBezTo>
                  <a:pt x="6175538" y="-71076"/>
                  <a:pt x="6697427" y="340634"/>
                  <a:pt x="6640207" y="899115"/>
                </a:cubicBezTo>
                <a:cubicBezTo>
                  <a:pt x="6708419" y="1133471"/>
                  <a:pt x="6620413" y="1392069"/>
                  <a:pt x="6640207" y="1570434"/>
                </a:cubicBezTo>
                <a:cubicBezTo>
                  <a:pt x="6660001" y="1748799"/>
                  <a:pt x="6599395" y="1953469"/>
                  <a:pt x="6640207" y="2097899"/>
                </a:cubicBezTo>
                <a:cubicBezTo>
                  <a:pt x="6681019" y="2242329"/>
                  <a:pt x="6581936" y="2438311"/>
                  <a:pt x="6640207" y="2697291"/>
                </a:cubicBezTo>
                <a:cubicBezTo>
                  <a:pt x="6698478" y="2956271"/>
                  <a:pt x="6636553" y="2984809"/>
                  <a:pt x="6640207" y="3188792"/>
                </a:cubicBezTo>
                <a:cubicBezTo>
                  <a:pt x="6643861" y="3392775"/>
                  <a:pt x="6608229" y="3598730"/>
                  <a:pt x="6640207" y="3860111"/>
                </a:cubicBezTo>
                <a:cubicBezTo>
                  <a:pt x="6672185" y="4121492"/>
                  <a:pt x="6636955" y="4228436"/>
                  <a:pt x="6640207" y="4495466"/>
                </a:cubicBezTo>
                <a:cubicBezTo>
                  <a:pt x="6647558" y="4963580"/>
                  <a:pt x="6269292" y="5275768"/>
                  <a:pt x="5741092" y="5394581"/>
                </a:cubicBezTo>
                <a:cubicBezTo>
                  <a:pt x="5531852" y="5436120"/>
                  <a:pt x="5342622" y="5391133"/>
                  <a:pt x="5203095" y="5394581"/>
                </a:cubicBezTo>
                <a:cubicBezTo>
                  <a:pt x="5063568" y="5398029"/>
                  <a:pt x="4777689" y="5350097"/>
                  <a:pt x="4665097" y="5394581"/>
                </a:cubicBezTo>
                <a:cubicBezTo>
                  <a:pt x="4552505" y="5439065"/>
                  <a:pt x="4295793" y="5394155"/>
                  <a:pt x="4078680" y="5394581"/>
                </a:cubicBezTo>
                <a:cubicBezTo>
                  <a:pt x="3861567" y="5395007"/>
                  <a:pt x="3575057" y="5368406"/>
                  <a:pt x="3443843" y="5394581"/>
                </a:cubicBezTo>
                <a:cubicBezTo>
                  <a:pt x="3312629" y="5420756"/>
                  <a:pt x="3032853" y="5333183"/>
                  <a:pt x="2857426" y="5394581"/>
                </a:cubicBezTo>
                <a:cubicBezTo>
                  <a:pt x="2681999" y="5455979"/>
                  <a:pt x="2352978" y="5345511"/>
                  <a:pt x="2222589" y="5394581"/>
                </a:cubicBezTo>
                <a:cubicBezTo>
                  <a:pt x="2092200" y="5443651"/>
                  <a:pt x="1904072" y="5347468"/>
                  <a:pt x="1636171" y="5394581"/>
                </a:cubicBezTo>
                <a:cubicBezTo>
                  <a:pt x="1368270" y="5441694"/>
                  <a:pt x="1184444" y="5345305"/>
                  <a:pt x="899115" y="5394581"/>
                </a:cubicBezTo>
                <a:cubicBezTo>
                  <a:pt x="405428" y="5358088"/>
                  <a:pt x="-41247" y="5051941"/>
                  <a:pt x="0" y="4495466"/>
                </a:cubicBezTo>
                <a:cubicBezTo>
                  <a:pt x="-77997" y="4247627"/>
                  <a:pt x="9935" y="4061805"/>
                  <a:pt x="0" y="3824147"/>
                </a:cubicBezTo>
                <a:cubicBezTo>
                  <a:pt x="-9935" y="3586489"/>
                  <a:pt x="9851" y="3569333"/>
                  <a:pt x="0" y="3332646"/>
                </a:cubicBezTo>
                <a:cubicBezTo>
                  <a:pt x="-9851" y="3095959"/>
                  <a:pt x="29061" y="3042491"/>
                  <a:pt x="0" y="2805181"/>
                </a:cubicBezTo>
                <a:cubicBezTo>
                  <a:pt x="-29061" y="2567872"/>
                  <a:pt x="63269" y="2424885"/>
                  <a:pt x="0" y="2277716"/>
                </a:cubicBezTo>
                <a:cubicBezTo>
                  <a:pt x="-63269" y="2130547"/>
                  <a:pt x="51614" y="1904181"/>
                  <a:pt x="0" y="1678324"/>
                </a:cubicBezTo>
                <a:cubicBezTo>
                  <a:pt x="-51614" y="1452467"/>
                  <a:pt x="45186" y="1162688"/>
                  <a:pt x="0" y="899115"/>
                </a:cubicBezTo>
                <a:close/>
              </a:path>
              <a:path w="6640207" h="5394581" stroke="0" extrusionOk="0">
                <a:moveTo>
                  <a:pt x="0" y="899115"/>
                </a:moveTo>
                <a:cubicBezTo>
                  <a:pt x="-93461" y="344898"/>
                  <a:pt x="339499" y="23663"/>
                  <a:pt x="899115" y="0"/>
                </a:cubicBezTo>
                <a:cubicBezTo>
                  <a:pt x="1139393" y="-10004"/>
                  <a:pt x="1363441" y="35404"/>
                  <a:pt x="1533952" y="0"/>
                </a:cubicBezTo>
                <a:cubicBezTo>
                  <a:pt x="1704463" y="-35404"/>
                  <a:pt x="1884280" y="44242"/>
                  <a:pt x="2023530" y="0"/>
                </a:cubicBezTo>
                <a:cubicBezTo>
                  <a:pt x="2162780" y="-44242"/>
                  <a:pt x="2346050" y="40692"/>
                  <a:pt x="2464688" y="0"/>
                </a:cubicBezTo>
                <a:cubicBezTo>
                  <a:pt x="2583326" y="-40692"/>
                  <a:pt x="2824119" y="44134"/>
                  <a:pt x="3051105" y="0"/>
                </a:cubicBezTo>
                <a:cubicBezTo>
                  <a:pt x="3278091" y="-44134"/>
                  <a:pt x="3356523" y="26262"/>
                  <a:pt x="3540682" y="0"/>
                </a:cubicBezTo>
                <a:cubicBezTo>
                  <a:pt x="3724841" y="-26262"/>
                  <a:pt x="4007563" y="2298"/>
                  <a:pt x="4175519" y="0"/>
                </a:cubicBezTo>
                <a:cubicBezTo>
                  <a:pt x="4343475" y="-2298"/>
                  <a:pt x="4484429" y="32664"/>
                  <a:pt x="4616677" y="0"/>
                </a:cubicBezTo>
                <a:cubicBezTo>
                  <a:pt x="4748925" y="-32664"/>
                  <a:pt x="5118332" y="22172"/>
                  <a:pt x="5251514" y="0"/>
                </a:cubicBezTo>
                <a:cubicBezTo>
                  <a:pt x="5384696" y="-22172"/>
                  <a:pt x="5573516" y="5152"/>
                  <a:pt x="5741092" y="0"/>
                </a:cubicBezTo>
                <a:cubicBezTo>
                  <a:pt x="6177114" y="-3463"/>
                  <a:pt x="6680731" y="291419"/>
                  <a:pt x="6640207" y="899115"/>
                </a:cubicBezTo>
                <a:cubicBezTo>
                  <a:pt x="6683377" y="1030575"/>
                  <a:pt x="6608991" y="1325808"/>
                  <a:pt x="6640207" y="1534470"/>
                </a:cubicBezTo>
                <a:cubicBezTo>
                  <a:pt x="6671423" y="1743132"/>
                  <a:pt x="6636428" y="1888920"/>
                  <a:pt x="6640207" y="2205789"/>
                </a:cubicBezTo>
                <a:cubicBezTo>
                  <a:pt x="6643986" y="2522658"/>
                  <a:pt x="6634027" y="2636920"/>
                  <a:pt x="6640207" y="2877108"/>
                </a:cubicBezTo>
                <a:cubicBezTo>
                  <a:pt x="6646387" y="3117296"/>
                  <a:pt x="6592909" y="3258724"/>
                  <a:pt x="6640207" y="3404573"/>
                </a:cubicBezTo>
                <a:cubicBezTo>
                  <a:pt x="6687505" y="3550423"/>
                  <a:pt x="6597043" y="4266231"/>
                  <a:pt x="6640207" y="4495466"/>
                </a:cubicBezTo>
                <a:cubicBezTo>
                  <a:pt x="6597275" y="4904519"/>
                  <a:pt x="6243344" y="5317692"/>
                  <a:pt x="5741092" y="5394581"/>
                </a:cubicBezTo>
                <a:cubicBezTo>
                  <a:pt x="5529689" y="5452806"/>
                  <a:pt x="5289173" y="5327797"/>
                  <a:pt x="5154675" y="5394581"/>
                </a:cubicBezTo>
                <a:cubicBezTo>
                  <a:pt x="5020177" y="5461365"/>
                  <a:pt x="4932497" y="5372119"/>
                  <a:pt x="4713517" y="5394581"/>
                </a:cubicBezTo>
                <a:cubicBezTo>
                  <a:pt x="4494537" y="5417043"/>
                  <a:pt x="4335865" y="5364653"/>
                  <a:pt x="4078680" y="5394581"/>
                </a:cubicBezTo>
                <a:cubicBezTo>
                  <a:pt x="3821495" y="5424509"/>
                  <a:pt x="3713993" y="5354533"/>
                  <a:pt x="3540682" y="5394581"/>
                </a:cubicBezTo>
                <a:cubicBezTo>
                  <a:pt x="3367371" y="5434629"/>
                  <a:pt x="3268572" y="5348787"/>
                  <a:pt x="3099525" y="5394581"/>
                </a:cubicBezTo>
                <a:cubicBezTo>
                  <a:pt x="2930478" y="5440375"/>
                  <a:pt x="2681980" y="5374944"/>
                  <a:pt x="2561527" y="5394581"/>
                </a:cubicBezTo>
                <a:cubicBezTo>
                  <a:pt x="2441074" y="5414218"/>
                  <a:pt x="2267105" y="5369718"/>
                  <a:pt x="2168789" y="5394581"/>
                </a:cubicBezTo>
                <a:cubicBezTo>
                  <a:pt x="2070473" y="5419444"/>
                  <a:pt x="1968382" y="5355483"/>
                  <a:pt x="1776051" y="5394581"/>
                </a:cubicBezTo>
                <a:cubicBezTo>
                  <a:pt x="1583720" y="5433679"/>
                  <a:pt x="1152587" y="5351581"/>
                  <a:pt x="899115" y="5394581"/>
                </a:cubicBezTo>
                <a:cubicBezTo>
                  <a:pt x="514418" y="5433734"/>
                  <a:pt x="37432" y="5118119"/>
                  <a:pt x="0" y="4495466"/>
                </a:cubicBezTo>
                <a:cubicBezTo>
                  <a:pt x="-32312" y="4371208"/>
                  <a:pt x="17324" y="4243615"/>
                  <a:pt x="0" y="4003965"/>
                </a:cubicBezTo>
                <a:cubicBezTo>
                  <a:pt x="-17324" y="3764315"/>
                  <a:pt x="23963" y="3569562"/>
                  <a:pt x="0" y="3368609"/>
                </a:cubicBezTo>
                <a:cubicBezTo>
                  <a:pt x="-23963" y="3167656"/>
                  <a:pt x="47471" y="2981117"/>
                  <a:pt x="0" y="2877108"/>
                </a:cubicBezTo>
                <a:cubicBezTo>
                  <a:pt x="-47471" y="2773099"/>
                  <a:pt x="13111" y="2497572"/>
                  <a:pt x="0" y="2241753"/>
                </a:cubicBezTo>
                <a:cubicBezTo>
                  <a:pt x="-13111" y="1985934"/>
                  <a:pt x="51890" y="1916115"/>
                  <a:pt x="0" y="1714288"/>
                </a:cubicBezTo>
                <a:cubicBezTo>
                  <a:pt x="-51890" y="1512462"/>
                  <a:pt x="28766" y="1254571"/>
                  <a:pt x="0" y="899115"/>
                </a:cubicBezTo>
                <a:close/>
              </a:path>
            </a:pathLst>
          </a:custGeom>
          <a:solidFill>
            <a:schemeClr val="bg1"/>
          </a:solidFill>
          <a:ln w="1714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3" name="Elemento grafico 52" descr="Ricerca">
            <a:extLst>
              <a:ext uri="{FF2B5EF4-FFF2-40B4-BE49-F238E27FC236}">
                <a16:creationId xmlns:a16="http://schemas.microsoft.com/office/drawing/2014/main" id="{607A458F-6119-1C46-9E12-4E2E6EF5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90995">
            <a:off x="2636605" y="2143695"/>
            <a:ext cx="5877693" cy="587769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C0936FC-B374-DC41-A0AF-4D9E1559F225}"/>
              </a:ext>
            </a:extLst>
          </p:cNvPr>
          <p:cNvSpPr txBox="1"/>
          <p:nvPr/>
        </p:nvSpPr>
        <p:spPr>
          <a:xfrm>
            <a:off x="510441" y="1851363"/>
            <a:ext cx="6178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9A40DD"/>
                </a:solidFill>
              </a:rPr>
              <a:t>Bisogna prestare attenzione a </a:t>
            </a:r>
            <a:r>
              <a:rPr lang="it-IT" b="1" dirty="0">
                <a:solidFill>
                  <a:srgbClr val="7030A0"/>
                </a:solidFill>
              </a:rPr>
              <a:t>non associare tra loro farmaci che alterano gli intervalli QT/PR </a:t>
            </a:r>
            <a:r>
              <a:rPr lang="it-IT" dirty="0">
                <a:solidFill>
                  <a:srgbClr val="9A40DD"/>
                </a:solidFill>
              </a:rPr>
              <a:t>onde evitare il rischio di </a:t>
            </a:r>
            <a:r>
              <a:rPr lang="it-IT" dirty="0" err="1">
                <a:solidFill>
                  <a:srgbClr val="9A40DD"/>
                </a:solidFill>
              </a:rPr>
              <a:t>cardioaritmia</a:t>
            </a:r>
            <a:r>
              <a:rPr lang="it-IT" dirty="0">
                <a:solidFill>
                  <a:srgbClr val="9A40DD"/>
                </a:solidFill>
              </a:rPr>
              <a:t>. In caso contrario, è consigliato </a:t>
            </a:r>
            <a:r>
              <a:rPr lang="it-IT" b="1" dirty="0">
                <a:solidFill>
                  <a:srgbClr val="7030A0"/>
                </a:solidFill>
              </a:rPr>
              <a:t>monitoraggio ECG</a:t>
            </a:r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31B97815-9E0C-F945-9404-5FC908F02B7A}"/>
              </a:ext>
            </a:extLst>
          </p:cNvPr>
          <p:cNvGrpSpPr/>
          <p:nvPr/>
        </p:nvGrpSpPr>
        <p:grpSpPr>
          <a:xfrm rot="12237426">
            <a:off x="6097374" y="63471"/>
            <a:ext cx="1073804" cy="959159"/>
            <a:chOff x="1108564" y="4063032"/>
            <a:chExt cx="2355773" cy="2321737"/>
          </a:xfrm>
        </p:grpSpPr>
        <p:sp>
          <p:nvSpPr>
            <p:cNvPr id="57" name="Ovale 56">
              <a:extLst>
                <a:ext uri="{FF2B5EF4-FFF2-40B4-BE49-F238E27FC236}">
                  <a16:creationId xmlns:a16="http://schemas.microsoft.com/office/drawing/2014/main" id="{62CDD0FC-D0A6-774D-B157-A7062CA08215}"/>
                </a:ext>
              </a:extLst>
            </p:cNvPr>
            <p:cNvSpPr/>
            <p:nvPr/>
          </p:nvSpPr>
          <p:spPr>
            <a:xfrm>
              <a:off x="1643074" y="4604655"/>
              <a:ext cx="1238491" cy="1238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Trapezio 57">
              <a:extLst>
                <a:ext uri="{FF2B5EF4-FFF2-40B4-BE49-F238E27FC236}">
                  <a16:creationId xmlns:a16="http://schemas.microsoft.com/office/drawing/2014/main" id="{8898E365-9171-8A4E-BADD-0FA8FDF8711C}"/>
                </a:ext>
              </a:extLst>
            </p:cNvPr>
            <p:cNvSpPr/>
            <p:nvPr/>
          </p:nvSpPr>
          <p:spPr>
            <a:xfrm rot="16200000">
              <a:off x="1501694" y="4907756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Trapezio 58">
              <a:extLst>
                <a:ext uri="{FF2B5EF4-FFF2-40B4-BE49-F238E27FC236}">
                  <a16:creationId xmlns:a16="http://schemas.microsoft.com/office/drawing/2014/main" id="{BA3D485A-67BC-B64A-84E5-F0F8A1DDE652}"/>
                </a:ext>
              </a:extLst>
            </p:cNvPr>
            <p:cNvSpPr/>
            <p:nvPr/>
          </p:nvSpPr>
          <p:spPr>
            <a:xfrm rot="8205772">
              <a:off x="2730813" y="543902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Trapezio 59">
              <a:extLst>
                <a:ext uri="{FF2B5EF4-FFF2-40B4-BE49-F238E27FC236}">
                  <a16:creationId xmlns:a16="http://schemas.microsoft.com/office/drawing/2014/main" id="{46B825F3-E20F-E047-82FC-E6C3DC016221}"/>
                </a:ext>
              </a:extLst>
            </p:cNvPr>
            <p:cNvSpPr/>
            <p:nvPr/>
          </p:nvSpPr>
          <p:spPr>
            <a:xfrm rot="19071401">
              <a:off x="1698425" y="435312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Trapezio 60">
              <a:extLst>
                <a:ext uri="{FF2B5EF4-FFF2-40B4-BE49-F238E27FC236}">
                  <a16:creationId xmlns:a16="http://schemas.microsoft.com/office/drawing/2014/main" id="{09FB8CBB-278F-724B-AEB5-39EACF45B416}"/>
                </a:ext>
              </a:extLst>
            </p:cNvPr>
            <p:cNvSpPr/>
            <p:nvPr/>
          </p:nvSpPr>
          <p:spPr>
            <a:xfrm rot="13323606">
              <a:off x="1701101" y="544261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Trapezio 61">
              <a:extLst>
                <a:ext uri="{FF2B5EF4-FFF2-40B4-BE49-F238E27FC236}">
                  <a16:creationId xmlns:a16="http://schemas.microsoft.com/office/drawing/2014/main" id="{CBB0C32F-7CDB-3B4E-81CD-99C45CA091B5}"/>
                </a:ext>
              </a:extLst>
            </p:cNvPr>
            <p:cNvSpPr/>
            <p:nvPr/>
          </p:nvSpPr>
          <p:spPr>
            <a:xfrm rot="2408392">
              <a:off x="2730814" y="434601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Trapezio 62">
              <a:extLst>
                <a:ext uri="{FF2B5EF4-FFF2-40B4-BE49-F238E27FC236}">
                  <a16:creationId xmlns:a16="http://schemas.microsoft.com/office/drawing/2014/main" id="{8B0935F3-4743-C548-80D8-022B78B57E56}"/>
                </a:ext>
              </a:extLst>
            </p:cNvPr>
            <p:cNvSpPr/>
            <p:nvPr/>
          </p:nvSpPr>
          <p:spPr>
            <a:xfrm rot="10800000">
              <a:off x="2189000" y="5575259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Trapezio 63">
              <a:extLst>
                <a:ext uri="{FF2B5EF4-FFF2-40B4-BE49-F238E27FC236}">
                  <a16:creationId xmlns:a16="http://schemas.microsoft.com/office/drawing/2014/main" id="{007CC1B2-38F6-FD45-811D-9FF407C8FE1E}"/>
                </a:ext>
              </a:extLst>
            </p:cNvPr>
            <p:cNvSpPr/>
            <p:nvPr/>
          </p:nvSpPr>
          <p:spPr>
            <a:xfrm rot="5400000">
              <a:off x="2943974" y="491087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Trapezio 64">
              <a:extLst>
                <a:ext uri="{FF2B5EF4-FFF2-40B4-BE49-F238E27FC236}">
                  <a16:creationId xmlns:a16="http://schemas.microsoft.com/office/drawing/2014/main" id="{09A91668-7A24-724D-A779-960340ADDC7D}"/>
                </a:ext>
              </a:extLst>
            </p:cNvPr>
            <p:cNvSpPr/>
            <p:nvPr/>
          </p:nvSpPr>
          <p:spPr>
            <a:xfrm>
              <a:off x="2199164" y="4153850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Ovale 65">
              <a:extLst>
                <a:ext uri="{FF2B5EF4-FFF2-40B4-BE49-F238E27FC236}">
                  <a16:creationId xmlns:a16="http://schemas.microsoft.com/office/drawing/2014/main" id="{C3FF0BA3-BABE-0D4D-BBE3-2EEA546E6A93}"/>
                </a:ext>
              </a:extLst>
            </p:cNvPr>
            <p:cNvSpPr/>
            <p:nvPr/>
          </p:nvSpPr>
          <p:spPr>
            <a:xfrm>
              <a:off x="1446305" y="432624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Ovale 66">
              <a:extLst>
                <a:ext uri="{FF2B5EF4-FFF2-40B4-BE49-F238E27FC236}">
                  <a16:creationId xmlns:a16="http://schemas.microsoft.com/office/drawing/2014/main" id="{7D5EBC90-A11A-FF4D-B9CB-FA39E83F3993}"/>
                </a:ext>
              </a:extLst>
            </p:cNvPr>
            <p:cNvSpPr/>
            <p:nvPr/>
          </p:nvSpPr>
          <p:spPr>
            <a:xfrm>
              <a:off x="2153227" y="406303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Ovale 67">
              <a:extLst>
                <a:ext uri="{FF2B5EF4-FFF2-40B4-BE49-F238E27FC236}">
                  <a16:creationId xmlns:a16="http://schemas.microsoft.com/office/drawing/2014/main" id="{E8AA954F-3571-5346-AEEA-F60DB06DDB49}"/>
                </a:ext>
              </a:extLst>
            </p:cNvPr>
            <p:cNvSpPr/>
            <p:nvPr/>
          </p:nvSpPr>
          <p:spPr>
            <a:xfrm>
              <a:off x="2887807" y="430682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Ovale 68">
              <a:extLst>
                <a:ext uri="{FF2B5EF4-FFF2-40B4-BE49-F238E27FC236}">
                  <a16:creationId xmlns:a16="http://schemas.microsoft.com/office/drawing/2014/main" id="{E3A81CFF-2E8E-7B41-B37B-BF01523E8BD3}"/>
                </a:ext>
              </a:extLst>
            </p:cNvPr>
            <p:cNvSpPr/>
            <p:nvPr/>
          </p:nvSpPr>
          <p:spPr>
            <a:xfrm>
              <a:off x="1108564" y="510552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Ovale 69">
              <a:extLst>
                <a:ext uri="{FF2B5EF4-FFF2-40B4-BE49-F238E27FC236}">
                  <a16:creationId xmlns:a16="http://schemas.microsoft.com/office/drawing/2014/main" id="{2E551DAA-023A-704C-B021-1A985748DDAB}"/>
                </a:ext>
              </a:extLst>
            </p:cNvPr>
            <p:cNvSpPr/>
            <p:nvPr/>
          </p:nvSpPr>
          <p:spPr>
            <a:xfrm>
              <a:off x="1435464" y="586975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Ovale 70">
              <a:extLst>
                <a:ext uri="{FF2B5EF4-FFF2-40B4-BE49-F238E27FC236}">
                  <a16:creationId xmlns:a16="http://schemas.microsoft.com/office/drawing/2014/main" id="{935CAE8F-2250-614C-9C46-4845515ADEF4}"/>
                </a:ext>
              </a:extLst>
            </p:cNvPr>
            <p:cNvSpPr/>
            <p:nvPr/>
          </p:nvSpPr>
          <p:spPr>
            <a:xfrm>
              <a:off x="2128665" y="6163737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Ovale 71">
              <a:extLst>
                <a:ext uri="{FF2B5EF4-FFF2-40B4-BE49-F238E27FC236}">
                  <a16:creationId xmlns:a16="http://schemas.microsoft.com/office/drawing/2014/main" id="{2859CB6E-F74A-2842-9DA4-2CDE0173996F}"/>
                </a:ext>
              </a:extLst>
            </p:cNvPr>
            <p:cNvSpPr/>
            <p:nvPr/>
          </p:nvSpPr>
          <p:spPr>
            <a:xfrm>
              <a:off x="2876799" y="5845870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Ovale 72">
              <a:extLst>
                <a:ext uri="{FF2B5EF4-FFF2-40B4-BE49-F238E27FC236}">
                  <a16:creationId xmlns:a16="http://schemas.microsoft.com/office/drawing/2014/main" id="{4D88D072-1698-3548-A8CC-9593FD3F45B5}"/>
                </a:ext>
              </a:extLst>
            </p:cNvPr>
            <p:cNvSpPr/>
            <p:nvPr/>
          </p:nvSpPr>
          <p:spPr>
            <a:xfrm>
              <a:off x="3244418" y="5100991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Ovale 73">
              <a:extLst>
                <a:ext uri="{FF2B5EF4-FFF2-40B4-BE49-F238E27FC236}">
                  <a16:creationId xmlns:a16="http://schemas.microsoft.com/office/drawing/2014/main" id="{167E53F6-0716-E84D-BE47-0598D75A7518}"/>
                </a:ext>
              </a:extLst>
            </p:cNvPr>
            <p:cNvSpPr/>
            <p:nvPr/>
          </p:nvSpPr>
          <p:spPr>
            <a:xfrm>
              <a:off x="1865753" y="4689911"/>
              <a:ext cx="494406" cy="533182"/>
            </a:xfrm>
            <a:prstGeom prst="ellipse">
              <a:avLst/>
            </a:prstGeom>
            <a:solidFill>
              <a:srgbClr val="B69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5" name="Ovale 74">
              <a:extLst>
                <a:ext uri="{FF2B5EF4-FFF2-40B4-BE49-F238E27FC236}">
                  <a16:creationId xmlns:a16="http://schemas.microsoft.com/office/drawing/2014/main" id="{C4121660-5968-1646-8653-0BC6B5F25B04}"/>
                </a:ext>
              </a:extLst>
            </p:cNvPr>
            <p:cNvSpPr/>
            <p:nvPr/>
          </p:nvSpPr>
          <p:spPr>
            <a:xfrm>
              <a:off x="1845834" y="5280471"/>
              <a:ext cx="254440" cy="261914"/>
            </a:xfrm>
            <a:prstGeom prst="ellipse">
              <a:avLst/>
            </a:prstGeom>
            <a:solidFill>
              <a:srgbClr val="B69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6" name="Ovale 75">
              <a:extLst>
                <a:ext uri="{FF2B5EF4-FFF2-40B4-BE49-F238E27FC236}">
                  <a16:creationId xmlns:a16="http://schemas.microsoft.com/office/drawing/2014/main" id="{170DEA48-42F0-8C48-9956-3AD523FF6FB3}"/>
                </a:ext>
              </a:extLst>
            </p:cNvPr>
            <p:cNvSpPr/>
            <p:nvPr/>
          </p:nvSpPr>
          <p:spPr>
            <a:xfrm>
              <a:off x="2427548" y="4832036"/>
              <a:ext cx="254440" cy="261914"/>
            </a:xfrm>
            <a:prstGeom prst="ellipse">
              <a:avLst/>
            </a:prstGeom>
            <a:solidFill>
              <a:srgbClr val="B69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E87FBF5-6FB8-6D46-9ABD-0F23B5F9CABA}"/>
              </a:ext>
            </a:extLst>
          </p:cNvPr>
          <p:cNvSpPr txBox="1"/>
          <p:nvPr/>
        </p:nvSpPr>
        <p:spPr>
          <a:xfrm>
            <a:off x="178210" y="6824745"/>
            <a:ext cx="2650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COVID-</a:t>
            </a:r>
            <a:r>
              <a:rPr lang="it-IT" sz="16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19 </a:t>
            </a:r>
            <a:r>
              <a:rPr lang="it-IT" sz="11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Expert opinion </a:t>
            </a:r>
            <a:r>
              <a:rPr lang="it-IT" sz="1100" b="1" dirty="0" err="1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tips</a:t>
            </a:r>
            <a:endParaRPr lang="it-IT" sz="1100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363FA157-E408-E945-80BE-4558696494FF}"/>
              </a:ext>
            </a:extLst>
          </p:cNvPr>
          <p:cNvSpPr txBox="1"/>
          <p:nvPr/>
        </p:nvSpPr>
        <p:spPr>
          <a:xfrm>
            <a:off x="1069875" y="1333575"/>
            <a:ext cx="5009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7030A0"/>
                </a:solidFill>
                <a:latin typeface="Chalkduster" panose="03050602040202020205" pitchFamily="66" charset="77"/>
              </a:rPr>
              <a:t>INTERAZIONI FARMACOLOGICHE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EEA2CFF-D17D-054B-949C-92D2B977C69A}"/>
              </a:ext>
            </a:extLst>
          </p:cNvPr>
          <p:cNvSpPr txBox="1"/>
          <p:nvPr/>
        </p:nvSpPr>
        <p:spPr>
          <a:xfrm>
            <a:off x="435831" y="4417408"/>
            <a:ext cx="6391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9A40DD"/>
                </a:solidFill>
              </a:rPr>
              <a:t>Farmaci anti-epilettici e farmaci antivirali possono </a:t>
            </a:r>
            <a:r>
              <a:rPr lang="it-IT" b="1" dirty="0">
                <a:solidFill>
                  <a:srgbClr val="7030A0"/>
                </a:solidFill>
              </a:rPr>
              <a:t>indurre/inibire gli enzimi epatici </a:t>
            </a:r>
            <a:r>
              <a:rPr lang="it-IT" dirty="0">
                <a:solidFill>
                  <a:srgbClr val="9A40DD"/>
                </a:solidFill>
              </a:rPr>
              <a:t>con conseguente diminuzione/aumento dei livelli plasmatici dei farmaci.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5170B41-A35A-444E-94C2-CD54EF2EB611}"/>
              </a:ext>
            </a:extLst>
          </p:cNvPr>
          <p:cNvSpPr txBox="1"/>
          <p:nvPr/>
        </p:nvSpPr>
        <p:spPr>
          <a:xfrm>
            <a:off x="710351" y="2870158"/>
            <a:ext cx="2889305" cy="1200329"/>
          </a:xfrm>
          <a:prstGeom prst="rect">
            <a:avLst/>
          </a:prstGeom>
          <a:noFill/>
          <a:ln>
            <a:solidFill>
              <a:srgbClr val="9A40DD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7030A0"/>
                </a:solidFill>
              </a:rPr>
              <a:t>		</a:t>
            </a:r>
            <a:r>
              <a:rPr lang="it-IT" b="1" dirty="0">
                <a:solidFill>
                  <a:srgbClr val="218C22"/>
                </a:solidFill>
              </a:rPr>
              <a:t>LOPINAVIR</a:t>
            </a:r>
          </a:p>
          <a:p>
            <a:r>
              <a:rPr lang="it-IT" b="1" dirty="0">
                <a:solidFill>
                  <a:srgbClr val="218C22"/>
                </a:solidFill>
              </a:rPr>
              <a:t>		RITONAVIR</a:t>
            </a:r>
          </a:p>
          <a:p>
            <a:r>
              <a:rPr lang="it-IT" b="1" dirty="0">
                <a:solidFill>
                  <a:srgbClr val="7030A0"/>
                </a:solidFill>
              </a:rPr>
              <a:t>		LACOSAMIDE</a:t>
            </a:r>
          </a:p>
          <a:p>
            <a:r>
              <a:rPr lang="it-IT" b="1" dirty="0">
                <a:solidFill>
                  <a:srgbClr val="7030A0"/>
                </a:solidFill>
              </a:rPr>
              <a:t>		ESLICARBAZEPINA </a:t>
            </a:r>
          </a:p>
        </p:txBody>
      </p:sp>
      <p:pic>
        <p:nvPicPr>
          <p:cNvPr id="7" name="Elemento grafico 6" descr="Cuore con pulsazioni">
            <a:extLst>
              <a:ext uri="{FF2B5EF4-FFF2-40B4-BE49-F238E27FC236}">
                <a16:creationId xmlns:a16="http://schemas.microsoft.com/office/drawing/2014/main" id="{6E2C454A-3F39-6242-8C2F-AF1296115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0351" y="3054256"/>
            <a:ext cx="914400" cy="914400"/>
          </a:xfrm>
          <a:prstGeom prst="rect">
            <a:avLst/>
          </a:prstGeom>
        </p:spPr>
      </p:pic>
      <p:sp>
        <p:nvSpPr>
          <p:cNvPr id="8" name="Freccia destra 7">
            <a:extLst>
              <a:ext uri="{FF2B5EF4-FFF2-40B4-BE49-F238E27FC236}">
                <a16:creationId xmlns:a16="http://schemas.microsoft.com/office/drawing/2014/main" id="{F2DC6C28-033B-854E-8632-B3BFBD8AF5EF}"/>
              </a:ext>
            </a:extLst>
          </p:cNvPr>
          <p:cNvSpPr/>
          <p:nvPr/>
        </p:nvSpPr>
        <p:spPr>
          <a:xfrm>
            <a:off x="3793237" y="3181504"/>
            <a:ext cx="580019" cy="500709"/>
          </a:xfrm>
          <a:prstGeom prst="rightArrow">
            <a:avLst/>
          </a:prstGeom>
          <a:solidFill>
            <a:srgbClr val="9A40DD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92D44E77-F8BE-5047-9684-5FEE1722F1A6}"/>
              </a:ext>
            </a:extLst>
          </p:cNvPr>
          <p:cNvSpPr/>
          <p:nvPr/>
        </p:nvSpPr>
        <p:spPr>
          <a:xfrm>
            <a:off x="4500521" y="2974659"/>
            <a:ext cx="1946030" cy="914400"/>
          </a:xfrm>
          <a:prstGeom prst="roundRect">
            <a:avLst/>
          </a:prstGeom>
          <a:solidFill>
            <a:srgbClr val="9A40DD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PROLUNGANO L’INTERVALLO PR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43B4FD3-48D6-C140-BC06-1D41DFCF033E}"/>
              </a:ext>
            </a:extLst>
          </p:cNvPr>
          <p:cNvSpPr txBox="1"/>
          <p:nvPr/>
        </p:nvSpPr>
        <p:spPr>
          <a:xfrm>
            <a:off x="1360856" y="5436203"/>
            <a:ext cx="2574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b="1" dirty="0">
                <a:solidFill>
                  <a:srgbClr val="218C22"/>
                </a:solidFill>
              </a:rPr>
              <a:t>RITOVINAR</a:t>
            </a:r>
            <a:r>
              <a:rPr lang="it-IT" b="1" dirty="0">
                <a:solidFill>
                  <a:srgbClr val="7030A0"/>
                </a:solidFill>
              </a:rPr>
              <a:t> </a:t>
            </a:r>
            <a:r>
              <a:rPr lang="it-IT" dirty="0">
                <a:solidFill>
                  <a:srgbClr val="9A40DD"/>
                </a:solidFill>
              </a:rPr>
              <a:t>e</a:t>
            </a:r>
            <a:r>
              <a:rPr lang="it-IT" b="1" dirty="0">
                <a:solidFill>
                  <a:srgbClr val="7030A0"/>
                </a:solidFill>
              </a:rPr>
              <a:t> </a:t>
            </a:r>
            <a:r>
              <a:rPr lang="it-IT" b="1" dirty="0">
                <a:solidFill>
                  <a:srgbClr val="218C22"/>
                </a:solidFill>
              </a:rPr>
              <a:t>LOBINAVIR</a:t>
            </a:r>
            <a:r>
              <a:rPr lang="it-IT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1" name="Simbolo &quot;divieto&quot; 10">
            <a:extLst>
              <a:ext uri="{FF2B5EF4-FFF2-40B4-BE49-F238E27FC236}">
                <a16:creationId xmlns:a16="http://schemas.microsoft.com/office/drawing/2014/main" id="{C3E1F690-9303-5843-BB5D-25EF4ABDAC33}"/>
              </a:ext>
            </a:extLst>
          </p:cNvPr>
          <p:cNvSpPr/>
          <p:nvPr/>
        </p:nvSpPr>
        <p:spPr>
          <a:xfrm>
            <a:off x="4385582" y="5450549"/>
            <a:ext cx="283114" cy="281740"/>
          </a:xfrm>
          <a:prstGeom prst="noSmoking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7030A0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9C4E74A-6ADA-1F44-A8C1-C02EEC6AF02A}"/>
              </a:ext>
            </a:extLst>
          </p:cNvPr>
          <p:cNvSpPr txBox="1"/>
          <p:nvPr/>
        </p:nvSpPr>
        <p:spPr>
          <a:xfrm>
            <a:off x="4637667" y="5418794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7030A0"/>
                </a:solidFill>
              </a:rPr>
              <a:t>CYP3A4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1278756-22B5-4440-BCC2-287B629972A2}"/>
              </a:ext>
            </a:extLst>
          </p:cNvPr>
          <p:cNvSpPr txBox="1"/>
          <p:nvPr/>
        </p:nvSpPr>
        <p:spPr>
          <a:xfrm>
            <a:off x="1360856" y="5759048"/>
            <a:ext cx="2521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218C22"/>
                </a:solidFill>
              </a:rPr>
              <a:t>COBISTAT</a:t>
            </a:r>
            <a:r>
              <a:rPr lang="it-IT" b="1" dirty="0">
                <a:solidFill>
                  <a:srgbClr val="7030A0"/>
                </a:solidFill>
              </a:rPr>
              <a:t> </a:t>
            </a:r>
            <a:r>
              <a:rPr lang="it-IT" dirty="0">
                <a:solidFill>
                  <a:srgbClr val="9A40DD"/>
                </a:solidFill>
              </a:rPr>
              <a:t>e</a:t>
            </a:r>
            <a:r>
              <a:rPr lang="it-IT" b="1" dirty="0">
                <a:solidFill>
                  <a:srgbClr val="7030A0"/>
                </a:solidFill>
              </a:rPr>
              <a:t> </a:t>
            </a:r>
            <a:r>
              <a:rPr lang="it-IT" b="1" dirty="0">
                <a:solidFill>
                  <a:srgbClr val="218C22"/>
                </a:solidFill>
              </a:rPr>
              <a:t>ATAZANAVIR</a:t>
            </a:r>
            <a:endParaRPr lang="it-IT" dirty="0">
              <a:solidFill>
                <a:srgbClr val="218C22"/>
              </a:solidFill>
            </a:endParaRP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D0A9B410-DA02-9C4E-A766-7C947D0EF414}"/>
              </a:ext>
            </a:extLst>
          </p:cNvPr>
          <p:cNvGrpSpPr/>
          <p:nvPr/>
        </p:nvGrpSpPr>
        <p:grpSpPr>
          <a:xfrm>
            <a:off x="4385582" y="5798376"/>
            <a:ext cx="283114" cy="277557"/>
            <a:chOff x="-2563091" y="3376400"/>
            <a:chExt cx="650856" cy="670889"/>
          </a:xfrm>
        </p:grpSpPr>
        <p:sp>
          <p:nvSpPr>
            <p:cNvPr id="17" name="Anello 16">
              <a:extLst>
                <a:ext uri="{FF2B5EF4-FFF2-40B4-BE49-F238E27FC236}">
                  <a16:creationId xmlns:a16="http://schemas.microsoft.com/office/drawing/2014/main" id="{0E2D6ADE-8D50-934D-94CA-58DF71EF2170}"/>
                </a:ext>
              </a:extLst>
            </p:cNvPr>
            <p:cNvSpPr/>
            <p:nvPr/>
          </p:nvSpPr>
          <p:spPr>
            <a:xfrm>
              <a:off x="-2563091" y="3376400"/>
              <a:ext cx="650856" cy="670889"/>
            </a:xfrm>
            <a:prstGeom prst="donut">
              <a:avLst>
                <a:gd name="adj" fmla="val 18664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8" name="Triangolo 17">
              <a:extLst>
                <a:ext uri="{FF2B5EF4-FFF2-40B4-BE49-F238E27FC236}">
                  <a16:creationId xmlns:a16="http://schemas.microsoft.com/office/drawing/2014/main" id="{03622F72-7DC7-094D-A91A-AAF6C51C7D30}"/>
                </a:ext>
              </a:extLst>
            </p:cNvPr>
            <p:cNvSpPr/>
            <p:nvPr/>
          </p:nvSpPr>
          <p:spPr>
            <a:xfrm>
              <a:off x="-2435979" y="3472969"/>
              <a:ext cx="396630" cy="378722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2A3BC7C1-EEC3-7749-8F24-5847DC958A7D}"/>
              </a:ext>
            </a:extLst>
          </p:cNvPr>
          <p:cNvSpPr txBox="1"/>
          <p:nvPr/>
        </p:nvSpPr>
        <p:spPr>
          <a:xfrm>
            <a:off x="4649955" y="5746601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7030A0"/>
                </a:solidFill>
              </a:rPr>
              <a:t>CYP3A4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A7694CEA-5D4F-8749-99A4-19E1B80B57B6}"/>
              </a:ext>
            </a:extLst>
          </p:cNvPr>
          <p:cNvSpPr/>
          <p:nvPr/>
        </p:nvSpPr>
        <p:spPr>
          <a:xfrm>
            <a:off x="1861653" y="6081893"/>
            <a:ext cx="1245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218C22"/>
                </a:solidFill>
              </a:rPr>
              <a:t>RITONAVIR</a:t>
            </a:r>
            <a:endParaRPr lang="it-IT" dirty="0">
              <a:solidFill>
                <a:srgbClr val="218C22"/>
              </a:solidFill>
            </a:endParaRPr>
          </a:p>
        </p:txBody>
      </p: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B3C8181F-4DD8-7242-8B17-0B5A3DDEB15C}"/>
              </a:ext>
            </a:extLst>
          </p:cNvPr>
          <p:cNvGrpSpPr/>
          <p:nvPr/>
        </p:nvGrpSpPr>
        <p:grpSpPr>
          <a:xfrm>
            <a:off x="4391663" y="6145646"/>
            <a:ext cx="283114" cy="277557"/>
            <a:chOff x="-2563091" y="3376400"/>
            <a:chExt cx="650856" cy="670889"/>
          </a:xfrm>
        </p:grpSpPr>
        <p:sp>
          <p:nvSpPr>
            <p:cNvPr id="48" name="Anello 47">
              <a:extLst>
                <a:ext uri="{FF2B5EF4-FFF2-40B4-BE49-F238E27FC236}">
                  <a16:creationId xmlns:a16="http://schemas.microsoft.com/office/drawing/2014/main" id="{A327CCCD-7D99-DA47-BC09-A6C32F445024}"/>
                </a:ext>
              </a:extLst>
            </p:cNvPr>
            <p:cNvSpPr/>
            <p:nvPr/>
          </p:nvSpPr>
          <p:spPr>
            <a:xfrm>
              <a:off x="-2563091" y="3376400"/>
              <a:ext cx="650856" cy="670889"/>
            </a:xfrm>
            <a:prstGeom prst="donut">
              <a:avLst>
                <a:gd name="adj" fmla="val 18664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49" name="Triangolo 48">
              <a:extLst>
                <a:ext uri="{FF2B5EF4-FFF2-40B4-BE49-F238E27FC236}">
                  <a16:creationId xmlns:a16="http://schemas.microsoft.com/office/drawing/2014/main" id="{B16EE5BD-2E82-4545-8A38-6F3496DD4806}"/>
                </a:ext>
              </a:extLst>
            </p:cNvPr>
            <p:cNvSpPr/>
            <p:nvPr/>
          </p:nvSpPr>
          <p:spPr>
            <a:xfrm>
              <a:off x="-2435979" y="3472969"/>
              <a:ext cx="396630" cy="378722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5C066542-E232-2745-8A47-BDDB196E9A6D}"/>
              </a:ext>
            </a:extLst>
          </p:cNvPr>
          <p:cNvSpPr txBox="1"/>
          <p:nvPr/>
        </p:nvSpPr>
        <p:spPr>
          <a:xfrm>
            <a:off x="4668696" y="6099758"/>
            <a:ext cx="968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7030A0"/>
                </a:solidFill>
              </a:rPr>
              <a:t>UGT1A4</a:t>
            </a:r>
          </a:p>
        </p:txBody>
      </p:sp>
      <p:pic>
        <p:nvPicPr>
          <p:cNvPr id="51" name="Immagine 50">
            <a:extLst>
              <a:ext uri="{FF2B5EF4-FFF2-40B4-BE49-F238E27FC236}">
                <a16:creationId xmlns:a16="http://schemas.microsoft.com/office/drawing/2014/main" id="{05B7144E-90F6-394B-9688-CA9E76DEE8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26" b="89867" l="5999" r="89862">
                        <a14:foregroundMark x1="6599" y1="13408" x2="23695" y2="37666"/>
                        <a14:foregroundMark x1="23695" y1="37666" x2="27834" y2="47697"/>
                        <a14:foregroundMark x1="6299" y1="24667" x2="25435" y2="54862"/>
                        <a14:foregroundMark x1="5999" y1="35415" x2="22496" y2="58547"/>
                        <a14:foregroundMark x1="22496" y1="58547" x2="22795" y2="59468"/>
                      </a14:backgroundRemoval>
                    </a14:imgEffect>
                  </a14:imgLayer>
                </a14:imgProps>
              </a:ext>
            </a:extLst>
          </a:blip>
          <a:srcRect r="54062"/>
          <a:stretch/>
        </p:blipFill>
        <p:spPr>
          <a:xfrm rot="10800000" flipV="1">
            <a:off x="6631986" y="6489201"/>
            <a:ext cx="477497" cy="58148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220502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C2F1C51-4EBB-DD43-8B5B-C1EDC596B472}"/>
              </a:ext>
            </a:extLst>
          </p:cNvPr>
          <p:cNvSpPr/>
          <p:nvPr/>
        </p:nvSpPr>
        <p:spPr>
          <a:xfrm>
            <a:off x="0" y="0"/>
            <a:ext cx="7199313" cy="719931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7" name="Rettangolo 356">
            <a:extLst>
              <a:ext uri="{FF2B5EF4-FFF2-40B4-BE49-F238E27FC236}">
                <a16:creationId xmlns:a16="http://schemas.microsoft.com/office/drawing/2014/main" id="{E949908E-6D77-F148-81BE-44E0872F804A}"/>
              </a:ext>
            </a:extLst>
          </p:cNvPr>
          <p:cNvSpPr/>
          <p:nvPr/>
        </p:nvSpPr>
        <p:spPr>
          <a:xfrm>
            <a:off x="-900865" y="107073"/>
            <a:ext cx="6201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Terapia anti-epilettica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3030E540-D563-454F-9C31-F514D9141571}"/>
              </a:ext>
            </a:extLst>
          </p:cNvPr>
          <p:cNvSpPr/>
          <p:nvPr/>
        </p:nvSpPr>
        <p:spPr>
          <a:xfrm>
            <a:off x="254529" y="1225905"/>
            <a:ext cx="6640207" cy="5394581"/>
          </a:xfrm>
          <a:custGeom>
            <a:avLst/>
            <a:gdLst>
              <a:gd name="connsiteX0" fmla="*/ 0 w 6640207"/>
              <a:gd name="connsiteY0" fmla="*/ 899115 h 5394581"/>
              <a:gd name="connsiteX1" fmla="*/ 899115 w 6640207"/>
              <a:gd name="connsiteY1" fmla="*/ 0 h 5394581"/>
              <a:gd name="connsiteX2" fmla="*/ 1340273 w 6640207"/>
              <a:gd name="connsiteY2" fmla="*/ 0 h 5394581"/>
              <a:gd name="connsiteX3" fmla="*/ 1733011 w 6640207"/>
              <a:gd name="connsiteY3" fmla="*/ 0 h 5394581"/>
              <a:gd name="connsiteX4" fmla="*/ 2174169 w 6640207"/>
              <a:gd name="connsiteY4" fmla="*/ 0 h 5394581"/>
              <a:gd name="connsiteX5" fmla="*/ 2663747 w 6640207"/>
              <a:gd name="connsiteY5" fmla="*/ 0 h 5394581"/>
              <a:gd name="connsiteX6" fmla="*/ 3201744 w 6640207"/>
              <a:gd name="connsiteY6" fmla="*/ 0 h 5394581"/>
              <a:gd name="connsiteX7" fmla="*/ 3642902 w 6640207"/>
              <a:gd name="connsiteY7" fmla="*/ 0 h 5394581"/>
              <a:gd name="connsiteX8" fmla="*/ 4277739 w 6640207"/>
              <a:gd name="connsiteY8" fmla="*/ 0 h 5394581"/>
              <a:gd name="connsiteX9" fmla="*/ 4815736 w 6640207"/>
              <a:gd name="connsiteY9" fmla="*/ 0 h 5394581"/>
              <a:gd name="connsiteX10" fmla="*/ 5741092 w 6640207"/>
              <a:gd name="connsiteY10" fmla="*/ 0 h 5394581"/>
              <a:gd name="connsiteX11" fmla="*/ 6640207 w 6640207"/>
              <a:gd name="connsiteY11" fmla="*/ 899115 h 5394581"/>
              <a:gd name="connsiteX12" fmla="*/ 6640207 w 6640207"/>
              <a:gd name="connsiteY12" fmla="*/ 1570434 h 5394581"/>
              <a:gd name="connsiteX13" fmla="*/ 6640207 w 6640207"/>
              <a:gd name="connsiteY13" fmla="*/ 2097899 h 5394581"/>
              <a:gd name="connsiteX14" fmla="*/ 6640207 w 6640207"/>
              <a:gd name="connsiteY14" fmla="*/ 2697291 h 5394581"/>
              <a:gd name="connsiteX15" fmla="*/ 6640207 w 6640207"/>
              <a:gd name="connsiteY15" fmla="*/ 3188792 h 5394581"/>
              <a:gd name="connsiteX16" fmla="*/ 6640207 w 6640207"/>
              <a:gd name="connsiteY16" fmla="*/ 3860111 h 5394581"/>
              <a:gd name="connsiteX17" fmla="*/ 6640207 w 6640207"/>
              <a:gd name="connsiteY17" fmla="*/ 4495466 h 5394581"/>
              <a:gd name="connsiteX18" fmla="*/ 5741092 w 6640207"/>
              <a:gd name="connsiteY18" fmla="*/ 5394581 h 5394581"/>
              <a:gd name="connsiteX19" fmla="*/ 5203095 w 6640207"/>
              <a:gd name="connsiteY19" fmla="*/ 5394581 h 5394581"/>
              <a:gd name="connsiteX20" fmla="*/ 4665097 w 6640207"/>
              <a:gd name="connsiteY20" fmla="*/ 5394581 h 5394581"/>
              <a:gd name="connsiteX21" fmla="*/ 4078680 w 6640207"/>
              <a:gd name="connsiteY21" fmla="*/ 5394581 h 5394581"/>
              <a:gd name="connsiteX22" fmla="*/ 3443843 w 6640207"/>
              <a:gd name="connsiteY22" fmla="*/ 5394581 h 5394581"/>
              <a:gd name="connsiteX23" fmla="*/ 2857426 w 6640207"/>
              <a:gd name="connsiteY23" fmla="*/ 5394581 h 5394581"/>
              <a:gd name="connsiteX24" fmla="*/ 2222589 w 6640207"/>
              <a:gd name="connsiteY24" fmla="*/ 5394581 h 5394581"/>
              <a:gd name="connsiteX25" fmla="*/ 1636171 w 6640207"/>
              <a:gd name="connsiteY25" fmla="*/ 5394581 h 5394581"/>
              <a:gd name="connsiteX26" fmla="*/ 899115 w 6640207"/>
              <a:gd name="connsiteY26" fmla="*/ 5394581 h 5394581"/>
              <a:gd name="connsiteX27" fmla="*/ 0 w 6640207"/>
              <a:gd name="connsiteY27" fmla="*/ 4495466 h 5394581"/>
              <a:gd name="connsiteX28" fmla="*/ 0 w 6640207"/>
              <a:gd name="connsiteY28" fmla="*/ 3824147 h 5394581"/>
              <a:gd name="connsiteX29" fmla="*/ 0 w 6640207"/>
              <a:gd name="connsiteY29" fmla="*/ 3332646 h 5394581"/>
              <a:gd name="connsiteX30" fmla="*/ 0 w 6640207"/>
              <a:gd name="connsiteY30" fmla="*/ 2805181 h 5394581"/>
              <a:gd name="connsiteX31" fmla="*/ 0 w 6640207"/>
              <a:gd name="connsiteY31" fmla="*/ 2277716 h 5394581"/>
              <a:gd name="connsiteX32" fmla="*/ 0 w 6640207"/>
              <a:gd name="connsiteY32" fmla="*/ 1678324 h 5394581"/>
              <a:gd name="connsiteX33" fmla="*/ 0 w 6640207"/>
              <a:gd name="connsiteY33" fmla="*/ 899115 h 5394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640207" h="5394581" fill="none" extrusionOk="0">
                <a:moveTo>
                  <a:pt x="0" y="899115"/>
                </a:moveTo>
                <a:cubicBezTo>
                  <a:pt x="2380" y="392161"/>
                  <a:pt x="373566" y="-934"/>
                  <a:pt x="899115" y="0"/>
                </a:cubicBezTo>
                <a:cubicBezTo>
                  <a:pt x="1115446" y="-50919"/>
                  <a:pt x="1134918" y="7684"/>
                  <a:pt x="1340273" y="0"/>
                </a:cubicBezTo>
                <a:cubicBezTo>
                  <a:pt x="1545628" y="-7684"/>
                  <a:pt x="1602807" y="24194"/>
                  <a:pt x="1733011" y="0"/>
                </a:cubicBezTo>
                <a:cubicBezTo>
                  <a:pt x="1863215" y="-24194"/>
                  <a:pt x="2074149" y="51337"/>
                  <a:pt x="2174169" y="0"/>
                </a:cubicBezTo>
                <a:cubicBezTo>
                  <a:pt x="2274189" y="-51337"/>
                  <a:pt x="2447073" y="36321"/>
                  <a:pt x="2663747" y="0"/>
                </a:cubicBezTo>
                <a:cubicBezTo>
                  <a:pt x="2880421" y="-36321"/>
                  <a:pt x="3021509" y="2366"/>
                  <a:pt x="3201744" y="0"/>
                </a:cubicBezTo>
                <a:cubicBezTo>
                  <a:pt x="3381979" y="-2366"/>
                  <a:pt x="3503720" y="40093"/>
                  <a:pt x="3642902" y="0"/>
                </a:cubicBezTo>
                <a:cubicBezTo>
                  <a:pt x="3782084" y="-40093"/>
                  <a:pt x="4085464" y="10922"/>
                  <a:pt x="4277739" y="0"/>
                </a:cubicBezTo>
                <a:cubicBezTo>
                  <a:pt x="4470014" y="-10922"/>
                  <a:pt x="4576155" y="10081"/>
                  <a:pt x="4815736" y="0"/>
                </a:cubicBezTo>
                <a:cubicBezTo>
                  <a:pt x="5055317" y="-10081"/>
                  <a:pt x="5340669" y="56310"/>
                  <a:pt x="5741092" y="0"/>
                </a:cubicBezTo>
                <a:cubicBezTo>
                  <a:pt x="6175538" y="-71076"/>
                  <a:pt x="6697427" y="340634"/>
                  <a:pt x="6640207" y="899115"/>
                </a:cubicBezTo>
                <a:cubicBezTo>
                  <a:pt x="6708419" y="1133471"/>
                  <a:pt x="6620413" y="1392069"/>
                  <a:pt x="6640207" y="1570434"/>
                </a:cubicBezTo>
                <a:cubicBezTo>
                  <a:pt x="6660001" y="1748799"/>
                  <a:pt x="6599395" y="1953469"/>
                  <a:pt x="6640207" y="2097899"/>
                </a:cubicBezTo>
                <a:cubicBezTo>
                  <a:pt x="6681019" y="2242329"/>
                  <a:pt x="6581936" y="2438311"/>
                  <a:pt x="6640207" y="2697291"/>
                </a:cubicBezTo>
                <a:cubicBezTo>
                  <a:pt x="6698478" y="2956271"/>
                  <a:pt x="6636553" y="2984809"/>
                  <a:pt x="6640207" y="3188792"/>
                </a:cubicBezTo>
                <a:cubicBezTo>
                  <a:pt x="6643861" y="3392775"/>
                  <a:pt x="6608229" y="3598730"/>
                  <a:pt x="6640207" y="3860111"/>
                </a:cubicBezTo>
                <a:cubicBezTo>
                  <a:pt x="6672185" y="4121492"/>
                  <a:pt x="6636955" y="4228436"/>
                  <a:pt x="6640207" y="4495466"/>
                </a:cubicBezTo>
                <a:cubicBezTo>
                  <a:pt x="6647558" y="4963580"/>
                  <a:pt x="6269292" y="5275768"/>
                  <a:pt x="5741092" y="5394581"/>
                </a:cubicBezTo>
                <a:cubicBezTo>
                  <a:pt x="5531852" y="5436120"/>
                  <a:pt x="5342622" y="5391133"/>
                  <a:pt x="5203095" y="5394581"/>
                </a:cubicBezTo>
                <a:cubicBezTo>
                  <a:pt x="5063568" y="5398029"/>
                  <a:pt x="4777689" y="5350097"/>
                  <a:pt x="4665097" y="5394581"/>
                </a:cubicBezTo>
                <a:cubicBezTo>
                  <a:pt x="4552505" y="5439065"/>
                  <a:pt x="4295793" y="5394155"/>
                  <a:pt x="4078680" y="5394581"/>
                </a:cubicBezTo>
                <a:cubicBezTo>
                  <a:pt x="3861567" y="5395007"/>
                  <a:pt x="3575057" y="5368406"/>
                  <a:pt x="3443843" y="5394581"/>
                </a:cubicBezTo>
                <a:cubicBezTo>
                  <a:pt x="3312629" y="5420756"/>
                  <a:pt x="3032853" y="5333183"/>
                  <a:pt x="2857426" y="5394581"/>
                </a:cubicBezTo>
                <a:cubicBezTo>
                  <a:pt x="2681999" y="5455979"/>
                  <a:pt x="2352978" y="5345511"/>
                  <a:pt x="2222589" y="5394581"/>
                </a:cubicBezTo>
                <a:cubicBezTo>
                  <a:pt x="2092200" y="5443651"/>
                  <a:pt x="1904072" y="5347468"/>
                  <a:pt x="1636171" y="5394581"/>
                </a:cubicBezTo>
                <a:cubicBezTo>
                  <a:pt x="1368270" y="5441694"/>
                  <a:pt x="1184444" y="5345305"/>
                  <a:pt x="899115" y="5394581"/>
                </a:cubicBezTo>
                <a:cubicBezTo>
                  <a:pt x="405428" y="5358088"/>
                  <a:pt x="-41247" y="5051941"/>
                  <a:pt x="0" y="4495466"/>
                </a:cubicBezTo>
                <a:cubicBezTo>
                  <a:pt x="-77997" y="4247627"/>
                  <a:pt x="9935" y="4061805"/>
                  <a:pt x="0" y="3824147"/>
                </a:cubicBezTo>
                <a:cubicBezTo>
                  <a:pt x="-9935" y="3586489"/>
                  <a:pt x="9851" y="3569333"/>
                  <a:pt x="0" y="3332646"/>
                </a:cubicBezTo>
                <a:cubicBezTo>
                  <a:pt x="-9851" y="3095959"/>
                  <a:pt x="29061" y="3042491"/>
                  <a:pt x="0" y="2805181"/>
                </a:cubicBezTo>
                <a:cubicBezTo>
                  <a:pt x="-29061" y="2567872"/>
                  <a:pt x="63269" y="2424885"/>
                  <a:pt x="0" y="2277716"/>
                </a:cubicBezTo>
                <a:cubicBezTo>
                  <a:pt x="-63269" y="2130547"/>
                  <a:pt x="51614" y="1904181"/>
                  <a:pt x="0" y="1678324"/>
                </a:cubicBezTo>
                <a:cubicBezTo>
                  <a:pt x="-51614" y="1452467"/>
                  <a:pt x="45186" y="1162688"/>
                  <a:pt x="0" y="899115"/>
                </a:cubicBezTo>
                <a:close/>
              </a:path>
              <a:path w="6640207" h="5394581" stroke="0" extrusionOk="0">
                <a:moveTo>
                  <a:pt x="0" y="899115"/>
                </a:moveTo>
                <a:cubicBezTo>
                  <a:pt x="-93461" y="344898"/>
                  <a:pt x="339499" y="23663"/>
                  <a:pt x="899115" y="0"/>
                </a:cubicBezTo>
                <a:cubicBezTo>
                  <a:pt x="1139393" y="-10004"/>
                  <a:pt x="1363441" y="35404"/>
                  <a:pt x="1533952" y="0"/>
                </a:cubicBezTo>
                <a:cubicBezTo>
                  <a:pt x="1704463" y="-35404"/>
                  <a:pt x="1884280" y="44242"/>
                  <a:pt x="2023530" y="0"/>
                </a:cubicBezTo>
                <a:cubicBezTo>
                  <a:pt x="2162780" y="-44242"/>
                  <a:pt x="2346050" y="40692"/>
                  <a:pt x="2464688" y="0"/>
                </a:cubicBezTo>
                <a:cubicBezTo>
                  <a:pt x="2583326" y="-40692"/>
                  <a:pt x="2824119" y="44134"/>
                  <a:pt x="3051105" y="0"/>
                </a:cubicBezTo>
                <a:cubicBezTo>
                  <a:pt x="3278091" y="-44134"/>
                  <a:pt x="3356523" y="26262"/>
                  <a:pt x="3540682" y="0"/>
                </a:cubicBezTo>
                <a:cubicBezTo>
                  <a:pt x="3724841" y="-26262"/>
                  <a:pt x="4007563" y="2298"/>
                  <a:pt x="4175519" y="0"/>
                </a:cubicBezTo>
                <a:cubicBezTo>
                  <a:pt x="4343475" y="-2298"/>
                  <a:pt x="4484429" y="32664"/>
                  <a:pt x="4616677" y="0"/>
                </a:cubicBezTo>
                <a:cubicBezTo>
                  <a:pt x="4748925" y="-32664"/>
                  <a:pt x="5118332" y="22172"/>
                  <a:pt x="5251514" y="0"/>
                </a:cubicBezTo>
                <a:cubicBezTo>
                  <a:pt x="5384696" y="-22172"/>
                  <a:pt x="5573516" y="5152"/>
                  <a:pt x="5741092" y="0"/>
                </a:cubicBezTo>
                <a:cubicBezTo>
                  <a:pt x="6177114" y="-3463"/>
                  <a:pt x="6680731" y="291419"/>
                  <a:pt x="6640207" y="899115"/>
                </a:cubicBezTo>
                <a:cubicBezTo>
                  <a:pt x="6683377" y="1030575"/>
                  <a:pt x="6608991" y="1325808"/>
                  <a:pt x="6640207" y="1534470"/>
                </a:cubicBezTo>
                <a:cubicBezTo>
                  <a:pt x="6671423" y="1743132"/>
                  <a:pt x="6636428" y="1888920"/>
                  <a:pt x="6640207" y="2205789"/>
                </a:cubicBezTo>
                <a:cubicBezTo>
                  <a:pt x="6643986" y="2522658"/>
                  <a:pt x="6634027" y="2636920"/>
                  <a:pt x="6640207" y="2877108"/>
                </a:cubicBezTo>
                <a:cubicBezTo>
                  <a:pt x="6646387" y="3117296"/>
                  <a:pt x="6592909" y="3258724"/>
                  <a:pt x="6640207" y="3404573"/>
                </a:cubicBezTo>
                <a:cubicBezTo>
                  <a:pt x="6687505" y="3550423"/>
                  <a:pt x="6597043" y="4266231"/>
                  <a:pt x="6640207" y="4495466"/>
                </a:cubicBezTo>
                <a:cubicBezTo>
                  <a:pt x="6597275" y="4904519"/>
                  <a:pt x="6243344" y="5317692"/>
                  <a:pt x="5741092" y="5394581"/>
                </a:cubicBezTo>
                <a:cubicBezTo>
                  <a:pt x="5529689" y="5452806"/>
                  <a:pt x="5289173" y="5327797"/>
                  <a:pt x="5154675" y="5394581"/>
                </a:cubicBezTo>
                <a:cubicBezTo>
                  <a:pt x="5020177" y="5461365"/>
                  <a:pt x="4932497" y="5372119"/>
                  <a:pt x="4713517" y="5394581"/>
                </a:cubicBezTo>
                <a:cubicBezTo>
                  <a:pt x="4494537" y="5417043"/>
                  <a:pt x="4335865" y="5364653"/>
                  <a:pt x="4078680" y="5394581"/>
                </a:cubicBezTo>
                <a:cubicBezTo>
                  <a:pt x="3821495" y="5424509"/>
                  <a:pt x="3713993" y="5354533"/>
                  <a:pt x="3540682" y="5394581"/>
                </a:cubicBezTo>
                <a:cubicBezTo>
                  <a:pt x="3367371" y="5434629"/>
                  <a:pt x="3268572" y="5348787"/>
                  <a:pt x="3099525" y="5394581"/>
                </a:cubicBezTo>
                <a:cubicBezTo>
                  <a:pt x="2930478" y="5440375"/>
                  <a:pt x="2681980" y="5374944"/>
                  <a:pt x="2561527" y="5394581"/>
                </a:cubicBezTo>
                <a:cubicBezTo>
                  <a:pt x="2441074" y="5414218"/>
                  <a:pt x="2267105" y="5369718"/>
                  <a:pt x="2168789" y="5394581"/>
                </a:cubicBezTo>
                <a:cubicBezTo>
                  <a:pt x="2070473" y="5419444"/>
                  <a:pt x="1968382" y="5355483"/>
                  <a:pt x="1776051" y="5394581"/>
                </a:cubicBezTo>
                <a:cubicBezTo>
                  <a:pt x="1583720" y="5433679"/>
                  <a:pt x="1152587" y="5351581"/>
                  <a:pt x="899115" y="5394581"/>
                </a:cubicBezTo>
                <a:cubicBezTo>
                  <a:pt x="514418" y="5433734"/>
                  <a:pt x="37432" y="5118119"/>
                  <a:pt x="0" y="4495466"/>
                </a:cubicBezTo>
                <a:cubicBezTo>
                  <a:pt x="-32312" y="4371208"/>
                  <a:pt x="17324" y="4243615"/>
                  <a:pt x="0" y="4003965"/>
                </a:cubicBezTo>
                <a:cubicBezTo>
                  <a:pt x="-17324" y="3764315"/>
                  <a:pt x="23963" y="3569562"/>
                  <a:pt x="0" y="3368609"/>
                </a:cubicBezTo>
                <a:cubicBezTo>
                  <a:pt x="-23963" y="3167656"/>
                  <a:pt x="47471" y="2981117"/>
                  <a:pt x="0" y="2877108"/>
                </a:cubicBezTo>
                <a:cubicBezTo>
                  <a:pt x="-47471" y="2773099"/>
                  <a:pt x="13111" y="2497572"/>
                  <a:pt x="0" y="2241753"/>
                </a:cubicBezTo>
                <a:cubicBezTo>
                  <a:pt x="-13111" y="1985934"/>
                  <a:pt x="51890" y="1916115"/>
                  <a:pt x="0" y="1714288"/>
                </a:cubicBezTo>
                <a:cubicBezTo>
                  <a:pt x="-51890" y="1512462"/>
                  <a:pt x="28766" y="1254571"/>
                  <a:pt x="0" y="899115"/>
                </a:cubicBezTo>
                <a:close/>
              </a:path>
            </a:pathLst>
          </a:custGeom>
          <a:solidFill>
            <a:schemeClr val="bg1"/>
          </a:solidFill>
          <a:ln w="1714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3" name="Elemento grafico 52" descr="Ricerca">
            <a:extLst>
              <a:ext uri="{FF2B5EF4-FFF2-40B4-BE49-F238E27FC236}">
                <a16:creationId xmlns:a16="http://schemas.microsoft.com/office/drawing/2014/main" id="{607A458F-6119-1C46-9E12-4E2E6EF5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90995">
            <a:off x="2636605" y="2143695"/>
            <a:ext cx="5877693" cy="587769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C0936FC-B374-DC41-A0AF-4D9E1559F225}"/>
              </a:ext>
            </a:extLst>
          </p:cNvPr>
          <p:cNvSpPr txBox="1"/>
          <p:nvPr/>
        </p:nvSpPr>
        <p:spPr>
          <a:xfrm>
            <a:off x="684766" y="1497210"/>
            <a:ext cx="5868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7030A0"/>
                </a:solidFill>
              </a:rPr>
              <a:t>Carbamazepina (CBZ)</a:t>
            </a:r>
            <a:r>
              <a:rPr lang="it-IT" dirty="0">
                <a:solidFill>
                  <a:srgbClr val="9A40DD"/>
                </a:solidFill>
              </a:rPr>
              <a:t>, </a:t>
            </a:r>
            <a:r>
              <a:rPr lang="it-IT" b="1" dirty="0" err="1">
                <a:solidFill>
                  <a:srgbClr val="7030A0"/>
                </a:solidFill>
              </a:rPr>
              <a:t>Fenitoina</a:t>
            </a:r>
            <a:r>
              <a:rPr lang="it-IT" b="1" dirty="0">
                <a:solidFill>
                  <a:srgbClr val="7030A0"/>
                </a:solidFill>
              </a:rPr>
              <a:t> (PTH)</a:t>
            </a:r>
            <a:r>
              <a:rPr lang="it-IT" dirty="0">
                <a:solidFill>
                  <a:srgbClr val="9A40DD"/>
                </a:solidFill>
              </a:rPr>
              <a:t> e </a:t>
            </a:r>
            <a:r>
              <a:rPr lang="it-IT" b="1" dirty="0" err="1">
                <a:solidFill>
                  <a:srgbClr val="7030A0"/>
                </a:solidFill>
              </a:rPr>
              <a:t>Fenobarbital</a:t>
            </a:r>
            <a:r>
              <a:rPr lang="it-IT" b="1" dirty="0">
                <a:solidFill>
                  <a:srgbClr val="7030A0"/>
                </a:solidFill>
              </a:rPr>
              <a:t> (PB)</a:t>
            </a:r>
            <a:r>
              <a:rPr lang="it-IT" dirty="0">
                <a:solidFill>
                  <a:srgbClr val="9A40DD"/>
                </a:solidFill>
              </a:rPr>
              <a:t>, induttori enzimatici, possono </a:t>
            </a:r>
            <a:r>
              <a:rPr lang="it-IT" b="1" dirty="0">
                <a:solidFill>
                  <a:srgbClr val="7030A0"/>
                </a:solidFill>
              </a:rPr>
              <a:t>aumentare la clearance dei farmaci antiretrovirali</a:t>
            </a:r>
            <a:r>
              <a:rPr lang="it-IT" dirty="0">
                <a:solidFill>
                  <a:srgbClr val="9A40DD"/>
                </a:solidFill>
              </a:rPr>
              <a:t>. ATTENZIONE: la loro </a:t>
            </a:r>
            <a:r>
              <a:rPr lang="it-IT" b="1" dirty="0">
                <a:solidFill>
                  <a:srgbClr val="7030A0"/>
                </a:solidFill>
              </a:rPr>
              <a:t>interazione può essere reciproca!</a:t>
            </a:r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31B97815-9E0C-F945-9404-5FC908F02B7A}"/>
              </a:ext>
            </a:extLst>
          </p:cNvPr>
          <p:cNvGrpSpPr/>
          <p:nvPr/>
        </p:nvGrpSpPr>
        <p:grpSpPr>
          <a:xfrm rot="12237426">
            <a:off x="6097374" y="63471"/>
            <a:ext cx="1073804" cy="959159"/>
            <a:chOff x="1108564" y="4063032"/>
            <a:chExt cx="2355773" cy="2321737"/>
          </a:xfrm>
        </p:grpSpPr>
        <p:sp>
          <p:nvSpPr>
            <p:cNvPr id="57" name="Ovale 56">
              <a:extLst>
                <a:ext uri="{FF2B5EF4-FFF2-40B4-BE49-F238E27FC236}">
                  <a16:creationId xmlns:a16="http://schemas.microsoft.com/office/drawing/2014/main" id="{62CDD0FC-D0A6-774D-B157-A7062CA08215}"/>
                </a:ext>
              </a:extLst>
            </p:cNvPr>
            <p:cNvSpPr/>
            <p:nvPr/>
          </p:nvSpPr>
          <p:spPr>
            <a:xfrm>
              <a:off x="1643074" y="4604655"/>
              <a:ext cx="1238491" cy="1238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Trapezio 57">
              <a:extLst>
                <a:ext uri="{FF2B5EF4-FFF2-40B4-BE49-F238E27FC236}">
                  <a16:creationId xmlns:a16="http://schemas.microsoft.com/office/drawing/2014/main" id="{8898E365-9171-8A4E-BADD-0FA8FDF8711C}"/>
                </a:ext>
              </a:extLst>
            </p:cNvPr>
            <p:cNvSpPr/>
            <p:nvPr/>
          </p:nvSpPr>
          <p:spPr>
            <a:xfrm rot="16200000">
              <a:off x="1501694" y="4907756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Trapezio 58">
              <a:extLst>
                <a:ext uri="{FF2B5EF4-FFF2-40B4-BE49-F238E27FC236}">
                  <a16:creationId xmlns:a16="http://schemas.microsoft.com/office/drawing/2014/main" id="{BA3D485A-67BC-B64A-84E5-F0F8A1DDE652}"/>
                </a:ext>
              </a:extLst>
            </p:cNvPr>
            <p:cNvSpPr/>
            <p:nvPr/>
          </p:nvSpPr>
          <p:spPr>
            <a:xfrm rot="8205772">
              <a:off x="2730813" y="543902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Trapezio 59">
              <a:extLst>
                <a:ext uri="{FF2B5EF4-FFF2-40B4-BE49-F238E27FC236}">
                  <a16:creationId xmlns:a16="http://schemas.microsoft.com/office/drawing/2014/main" id="{46B825F3-E20F-E047-82FC-E6C3DC016221}"/>
                </a:ext>
              </a:extLst>
            </p:cNvPr>
            <p:cNvSpPr/>
            <p:nvPr/>
          </p:nvSpPr>
          <p:spPr>
            <a:xfrm rot="19071401">
              <a:off x="1698425" y="435312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Trapezio 60">
              <a:extLst>
                <a:ext uri="{FF2B5EF4-FFF2-40B4-BE49-F238E27FC236}">
                  <a16:creationId xmlns:a16="http://schemas.microsoft.com/office/drawing/2014/main" id="{09FB8CBB-278F-724B-AEB5-39EACF45B416}"/>
                </a:ext>
              </a:extLst>
            </p:cNvPr>
            <p:cNvSpPr/>
            <p:nvPr/>
          </p:nvSpPr>
          <p:spPr>
            <a:xfrm rot="13323606">
              <a:off x="1701101" y="544261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Trapezio 61">
              <a:extLst>
                <a:ext uri="{FF2B5EF4-FFF2-40B4-BE49-F238E27FC236}">
                  <a16:creationId xmlns:a16="http://schemas.microsoft.com/office/drawing/2014/main" id="{CBB0C32F-7CDB-3B4E-81CD-99C45CA091B5}"/>
                </a:ext>
              </a:extLst>
            </p:cNvPr>
            <p:cNvSpPr/>
            <p:nvPr/>
          </p:nvSpPr>
          <p:spPr>
            <a:xfrm rot="2408392">
              <a:off x="2730814" y="434601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Trapezio 62">
              <a:extLst>
                <a:ext uri="{FF2B5EF4-FFF2-40B4-BE49-F238E27FC236}">
                  <a16:creationId xmlns:a16="http://schemas.microsoft.com/office/drawing/2014/main" id="{8B0935F3-4743-C548-80D8-022B78B57E56}"/>
                </a:ext>
              </a:extLst>
            </p:cNvPr>
            <p:cNvSpPr/>
            <p:nvPr/>
          </p:nvSpPr>
          <p:spPr>
            <a:xfrm rot="10800000">
              <a:off x="2189000" y="5575259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Trapezio 63">
              <a:extLst>
                <a:ext uri="{FF2B5EF4-FFF2-40B4-BE49-F238E27FC236}">
                  <a16:creationId xmlns:a16="http://schemas.microsoft.com/office/drawing/2014/main" id="{007CC1B2-38F6-FD45-811D-9FF407C8FE1E}"/>
                </a:ext>
              </a:extLst>
            </p:cNvPr>
            <p:cNvSpPr/>
            <p:nvPr/>
          </p:nvSpPr>
          <p:spPr>
            <a:xfrm rot="5400000">
              <a:off x="2943974" y="491087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Trapezio 64">
              <a:extLst>
                <a:ext uri="{FF2B5EF4-FFF2-40B4-BE49-F238E27FC236}">
                  <a16:creationId xmlns:a16="http://schemas.microsoft.com/office/drawing/2014/main" id="{09A91668-7A24-724D-A779-960340ADDC7D}"/>
                </a:ext>
              </a:extLst>
            </p:cNvPr>
            <p:cNvSpPr/>
            <p:nvPr/>
          </p:nvSpPr>
          <p:spPr>
            <a:xfrm>
              <a:off x="2199164" y="4153850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Ovale 65">
              <a:extLst>
                <a:ext uri="{FF2B5EF4-FFF2-40B4-BE49-F238E27FC236}">
                  <a16:creationId xmlns:a16="http://schemas.microsoft.com/office/drawing/2014/main" id="{C3FF0BA3-BABE-0D4D-BBE3-2EEA546E6A93}"/>
                </a:ext>
              </a:extLst>
            </p:cNvPr>
            <p:cNvSpPr/>
            <p:nvPr/>
          </p:nvSpPr>
          <p:spPr>
            <a:xfrm>
              <a:off x="1446305" y="432624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Ovale 66">
              <a:extLst>
                <a:ext uri="{FF2B5EF4-FFF2-40B4-BE49-F238E27FC236}">
                  <a16:creationId xmlns:a16="http://schemas.microsoft.com/office/drawing/2014/main" id="{7D5EBC90-A11A-FF4D-B9CB-FA39E83F3993}"/>
                </a:ext>
              </a:extLst>
            </p:cNvPr>
            <p:cNvSpPr/>
            <p:nvPr/>
          </p:nvSpPr>
          <p:spPr>
            <a:xfrm>
              <a:off x="2153227" y="406303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Ovale 67">
              <a:extLst>
                <a:ext uri="{FF2B5EF4-FFF2-40B4-BE49-F238E27FC236}">
                  <a16:creationId xmlns:a16="http://schemas.microsoft.com/office/drawing/2014/main" id="{E8AA954F-3571-5346-AEEA-F60DB06DDB49}"/>
                </a:ext>
              </a:extLst>
            </p:cNvPr>
            <p:cNvSpPr/>
            <p:nvPr/>
          </p:nvSpPr>
          <p:spPr>
            <a:xfrm>
              <a:off x="2887807" y="430682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Ovale 68">
              <a:extLst>
                <a:ext uri="{FF2B5EF4-FFF2-40B4-BE49-F238E27FC236}">
                  <a16:creationId xmlns:a16="http://schemas.microsoft.com/office/drawing/2014/main" id="{E3A81CFF-2E8E-7B41-B37B-BF01523E8BD3}"/>
                </a:ext>
              </a:extLst>
            </p:cNvPr>
            <p:cNvSpPr/>
            <p:nvPr/>
          </p:nvSpPr>
          <p:spPr>
            <a:xfrm>
              <a:off x="1108564" y="510552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Ovale 69">
              <a:extLst>
                <a:ext uri="{FF2B5EF4-FFF2-40B4-BE49-F238E27FC236}">
                  <a16:creationId xmlns:a16="http://schemas.microsoft.com/office/drawing/2014/main" id="{2E551DAA-023A-704C-B021-1A985748DDAB}"/>
                </a:ext>
              </a:extLst>
            </p:cNvPr>
            <p:cNvSpPr/>
            <p:nvPr/>
          </p:nvSpPr>
          <p:spPr>
            <a:xfrm>
              <a:off x="1435464" y="586975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Ovale 70">
              <a:extLst>
                <a:ext uri="{FF2B5EF4-FFF2-40B4-BE49-F238E27FC236}">
                  <a16:creationId xmlns:a16="http://schemas.microsoft.com/office/drawing/2014/main" id="{935CAE8F-2250-614C-9C46-4845515ADEF4}"/>
                </a:ext>
              </a:extLst>
            </p:cNvPr>
            <p:cNvSpPr/>
            <p:nvPr/>
          </p:nvSpPr>
          <p:spPr>
            <a:xfrm>
              <a:off x="2128665" y="6163737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Ovale 71">
              <a:extLst>
                <a:ext uri="{FF2B5EF4-FFF2-40B4-BE49-F238E27FC236}">
                  <a16:creationId xmlns:a16="http://schemas.microsoft.com/office/drawing/2014/main" id="{2859CB6E-F74A-2842-9DA4-2CDE0173996F}"/>
                </a:ext>
              </a:extLst>
            </p:cNvPr>
            <p:cNvSpPr/>
            <p:nvPr/>
          </p:nvSpPr>
          <p:spPr>
            <a:xfrm>
              <a:off x="2876799" y="5845870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Ovale 72">
              <a:extLst>
                <a:ext uri="{FF2B5EF4-FFF2-40B4-BE49-F238E27FC236}">
                  <a16:creationId xmlns:a16="http://schemas.microsoft.com/office/drawing/2014/main" id="{4D88D072-1698-3548-A8CC-9593FD3F45B5}"/>
                </a:ext>
              </a:extLst>
            </p:cNvPr>
            <p:cNvSpPr/>
            <p:nvPr/>
          </p:nvSpPr>
          <p:spPr>
            <a:xfrm>
              <a:off x="3244418" y="5100991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Ovale 73">
              <a:extLst>
                <a:ext uri="{FF2B5EF4-FFF2-40B4-BE49-F238E27FC236}">
                  <a16:creationId xmlns:a16="http://schemas.microsoft.com/office/drawing/2014/main" id="{167E53F6-0716-E84D-BE47-0598D75A7518}"/>
                </a:ext>
              </a:extLst>
            </p:cNvPr>
            <p:cNvSpPr/>
            <p:nvPr/>
          </p:nvSpPr>
          <p:spPr>
            <a:xfrm>
              <a:off x="1865753" y="4689911"/>
              <a:ext cx="494406" cy="533182"/>
            </a:xfrm>
            <a:prstGeom prst="ellipse">
              <a:avLst/>
            </a:prstGeom>
            <a:solidFill>
              <a:srgbClr val="B69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5" name="Ovale 74">
              <a:extLst>
                <a:ext uri="{FF2B5EF4-FFF2-40B4-BE49-F238E27FC236}">
                  <a16:creationId xmlns:a16="http://schemas.microsoft.com/office/drawing/2014/main" id="{C4121660-5968-1646-8653-0BC6B5F25B04}"/>
                </a:ext>
              </a:extLst>
            </p:cNvPr>
            <p:cNvSpPr/>
            <p:nvPr/>
          </p:nvSpPr>
          <p:spPr>
            <a:xfrm>
              <a:off x="1845834" y="5280471"/>
              <a:ext cx="254440" cy="261914"/>
            </a:xfrm>
            <a:prstGeom prst="ellipse">
              <a:avLst/>
            </a:prstGeom>
            <a:solidFill>
              <a:srgbClr val="B69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6" name="Ovale 75">
              <a:extLst>
                <a:ext uri="{FF2B5EF4-FFF2-40B4-BE49-F238E27FC236}">
                  <a16:creationId xmlns:a16="http://schemas.microsoft.com/office/drawing/2014/main" id="{170DEA48-42F0-8C48-9956-3AD523FF6FB3}"/>
                </a:ext>
              </a:extLst>
            </p:cNvPr>
            <p:cNvSpPr/>
            <p:nvPr/>
          </p:nvSpPr>
          <p:spPr>
            <a:xfrm>
              <a:off x="2427548" y="4832036"/>
              <a:ext cx="254440" cy="261914"/>
            </a:xfrm>
            <a:prstGeom prst="ellipse">
              <a:avLst/>
            </a:prstGeom>
            <a:solidFill>
              <a:srgbClr val="B69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E87FBF5-6FB8-6D46-9ABD-0F23B5F9CABA}"/>
              </a:ext>
            </a:extLst>
          </p:cNvPr>
          <p:cNvSpPr txBox="1"/>
          <p:nvPr/>
        </p:nvSpPr>
        <p:spPr>
          <a:xfrm>
            <a:off x="178210" y="6824745"/>
            <a:ext cx="2650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COVID-</a:t>
            </a:r>
            <a:r>
              <a:rPr lang="it-IT" sz="16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19 </a:t>
            </a:r>
            <a:r>
              <a:rPr lang="it-IT" sz="11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Expert opinion </a:t>
            </a:r>
            <a:r>
              <a:rPr lang="it-IT" sz="1100" b="1" dirty="0" err="1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tips</a:t>
            </a:r>
            <a:endParaRPr lang="it-IT" sz="1100" dirty="0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7241C8BD-6BF8-254F-AD11-305BD8D610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6" b="89867" l="5999" r="89862">
                        <a14:foregroundMark x1="6599" y1="13408" x2="23695" y2="37666"/>
                        <a14:foregroundMark x1="23695" y1="37666" x2="27834" y2="47697"/>
                        <a14:foregroundMark x1="6299" y1="24667" x2="25435" y2="54862"/>
                        <a14:foregroundMark x1="5999" y1="35415" x2="22496" y2="58547"/>
                        <a14:foregroundMark x1="22496" y1="58547" x2="22795" y2="59468"/>
                      </a14:backgroundRemoval>
                    </a14:imgEffect>
                  </a14:imgLayer>
                </a14:imgProps>
              </a:ext>
            </a:extLst>
          </a:blip>
          <a:srcRect r="54062"/>
          <a:stretch/>
        </p:blipFill>
        <p:spPr>
          <a:xfrm rot="10800000" flipV="1">
            <a:off x="6631986" y="6489201"/>
            <a:ext cx="477497" cy="58148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B44A16E7-9D63-5F44-80DE-0A5F6D69D3C5}"/>
              </a:ext>
            </a:extLst>
          </p:cNvPr>
          <p:cNvGrpSpPr/>
          <p:nvPr/>
        </p:nvGrpSpPr>
        <p:grpSpPr>
          <a:xfrm>
            <a:off x="684766" y="2824792"/>
            <a:ext cx="6018000" cy="3135403"/>
            <a:chOff x="510958" y="3001732"/>
            <a:chExt cx="6010539" cy="3135403"/>
          </a:xfrm>
        </p:grpSpPr>
        <p:sp>
          <p:nvSpPr>
            <p:cNvPr id="34" name="Rettangolo con angoli arrotondati 33">
              <a:extLst>
                <a:ext uri="{FF2B5EF4-FFF2-40B4-BE49-F238E27FC236}">
                  <a16:creationId xmlns:a16="http://schemas.microsoft.com/office/drawing/2014/main" id="{5A12FBDF-B260-0B47-AC1B-F171C0683BCC}"/>
                </a:ext>
              </a:extLst>
            </p:cNvPr>
            <p:cNvSpPr/>
            <p:nvPr/>
          </p:nvSpPr>
          <p:spPr>
            <a:xfrm>
              <a:off x="1937242" y="4138580"/>
              <a:ext cx="765963" cy="641375"/>
            </a:xfrm>
            <a:prstGeom prst="roundRect">
              <a:avLst/>
            </a:prstGeom>
            <a:solidFill>
              <a:srgbClr val="9A4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/>
                <a:t>CBZ</a:t>
              </a:r>
            </a:p>
          </p:txBody>
        </p:sp>
        <p:sp>
          <p:nvSpPr>
            <p:cNvPr id="35" name="Rettangolo con angoli arrotondati 34">
              <a:extLst>
                <a:ext uri="{FF2B5EF4-FFF2-40B4-BE49-F238E27FC236}">
                  <a16:creationId xmlns:a16="http://schemas.microsoft.com/office/drawing/2014/main" id="{54F592CB-9F77-6545-851A-A1DB110D91C8}"/>
                </a:ext>
              </a:extLst>
            </p:cNvPr>
            <p:cNvSpPr/>
            <p:nvPr/>
          </p:nvSpPr>
          <p:spPr>
            <a:xfrm>
              <a:off x="1941389" y="5411775"/>
              <a:ext cx="765963" cy="641375"/>
            </a:xfrm>
            <a:prstGeom prst="roundRect">
              <a:avLst/>
            </a:prstGeom>
            <a:solidFill>
              <a:srgbClr val="9A4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/>
                <a:t>LMT</a:t>
              </a:r>
            </a:p>
          </p:txBody>
        </p: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E67BF9AD-D626-6545-B19A-5C990A6615C0}"/>
                </a:ext>
              </a:extLst>
            </p:cNvPr>
            <p:cNvSpPr txBox="1"/>
            <p:nvPr/>
          </p:nvSpPr>
          <p:spPr>
            <a:xfrm>
              <a:off x="618100" y="4109782"/>
              <a:ext cx="116233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rgbClr val="7030A0"/>
                  </a:solidFill>
                </a:rPr>
                <a:t>aumento dei livelli plasmatici</a:t>
              </a: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698311D2-075F-3642-B685-0BBE60D110BB}"/>
                </a:ext>
              </a:extLst>
            </p:cNvPr>
            <p:cNvSpPr txBox="1"/>
            <p:nvPr/>
          </p:nvSpPr>
          <p:spPr>
            <a:xfrm>
              <a:off x="510958" y="5398471"/>
              <a:ext cx="137661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rgbClr val="7030A0"/>
                  </a:solidFill>
                </a:rPr>
                <a:t>riduzione dei livelli plasmatici</a:t>
              </a:r>
            </a:p>
            <a:p>
              <a:pPr algn="ctr"/>
              <a:r>
                <a:rPr lang="it-IT" sz="1400" b="1" dirty="0">
                  <a:solidFill>
                    <a:srgbClr val="7030A0"/>
                  </a:solidFill>
                </a:rPr>
                <a:t>(fino al 50%)</a:t>
              </a:r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BFEB66C6-107B-E841-A529-DD5A16F1BE14}"/>
                </a:ext>
              </a:extLst>
            </p:cNvPr>
            <p:cNvSpPr txBox="1"/>
            <p:nvPr/>
          </p:nvSpPr>
          <p:spPr>
            <a:xfrm>
              <a:off x="5144887" y="3001732"/>
              <a:ext cx="137661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rgbClr val="218C22"/>
                  </a:solidFill>
                </a:rPr>
                <a:t>riduzione dei livelli plasmatici (30-50%)</a:t>
              </a:r>
            </a:p>
          </p:txBody>
        </p:sp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5494B827-8142-7147-BD50-7ADEAF0D1073}"/>
                </a:ext>
              </a:extLst>
            </p:cNvPr>
            <p:cNvGrpSpPr/>
            <p:nvPr/>
          </p:nvGrpSpPr>
          <p:grpSpPr>
            <a:xfrm>
              <a:off x="1939283" y="3040114"/>
              <a:ext cx="3138048" cy="700282"/>
              <a:chOff x="2117805" y="2898551"/>
              <a:chExt cx="3138048" cy="700282"/>
            </a:xfrm>
          </p:grpSpPr>
          <p:sp>
            <p:nvSpPr>
              <p:cNvPr id="31" name="Rettangolo con angoli arrotondati 30">
                <a:extLst>
                  <a:ext uri="{FF2B5EF4-FFF2-40B4-BE49-F238E27FC236}">
                    <a16:creationId xmlns:a16="http://schemas.microsoft.com/office/drawing/2014/main" id="{C2D6A03B-9DE4-EE40-B29D-A31B5E8145AC}"/>
                  </a:ext>
                </a:extLst>
              </p:cNvPr>
              <p:cNvSpPr/>
              <p:nvPr/>
            </p:nvSpPr>
            <p:spPr>
              <a:xfrm>
                <a:off x="2117805" y="2901174"/>
                <a:ext cx="765963" cy="641375"/>
              </a:xfrm>
              <a:prstGeom prst="roundRect">
                <a:avLst/>
              </a:prstGeom>
              <a:solidFill>
                <a:srgbClr val="9A40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b="1" dirty="0"/>
                  <a:t>PTH</a:t>
                </a:r>
              </a:p>
            </p:txBody>
          </p:sp>
          <p:sp>
            <p:nvSpPr>
              <p:cNvPr id="36" name="Rettangolo con angoli arrotondati 35">
                <a:extLst>
                  <a:ext uri="{FF2B5EF4-FFF2-40B4-BE49-F238E27FC236}">
                    <a16:creationId xmlns:a16="http://schemas.microsoft.com/office/drawing/2014/main" id="{D3889789-23D3-8C45-9C74-22E5FA3E0F23}"/>
                  </a:ext>
                </a:extLst>
              </p:cNvPr>
              <p:cNvSpPr/>
              <p:nvPr/>
            </p:nvSpPr>
            <p:spPr>
              <a:xfrm>
                <a:off x="3994783" y="2898551"/>
                <a:ext cx="1261070" cy="641375"/>
              </a:xfrm>
              <a:prstGeom prst="roundRect">
                <a:avLst/>
              </a:prstGeom>
              <a:solidFill>
                <a:srgbClr val="218C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b="1" dirty="0">
                    <a:solidFill>
                      <a:schemeClr val="bg1"/>
                    </a:solidFill>
                  </a:rPr>
                  <a:t>LOPINAVIRRITONAVIR</a:t>
                </a:r>
              </a:p>
            </p:txBody>
          </p:sp>
          <p:sp>
            <p:nvSpPr>
              <p:cNvPr id="42" name="Freccia destra 41">
                <a:extLst>
                  <a:ext uri="{FF2B5EF4-FFF2-40B4-BE49-F238E27FC236}">
                    <a16:creationId xmlns:a16="http://schemas.microsoft.com/office/drawing/2014/main" id="{5286A1AD-4AED-0940-B813-2B09B0809E1E}"/>
                  </a:ext>
                </a:extLst>
              </p:cNvPr>
              <p:cNvSpPr/>
              <p:nvPr/>
            </p:nvSpPr>
            <p:spPr>
              <a:xfrm>
                <a:off x="3249123" y="3098124"/>
                <a:ext cx="580019" cy="500709"/>
              </a:xfrm>
              <a:prstGeom prst="rightArrow">
                <a:avLst/>
              </a:prstGeom>
              <a:solidFill>
                <a:srgbClr val="9A40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5" name="Freccia destra 44">
                <a:extLst>
                  <a:ext uri="{FF2B5EF4-FFF2-40B4-BE49-F238E27FC236}">
                    <a16:creationId xmlns:a16="http://schemas.microsoft.com/office/drawing/2014/main" id="{35144B94-C0E7-4445-B752-CC79E14870E6}"/>
                  </a:ext>
                </a:extLst>
              </p:cNvPr>
              <p:cNvSpPr/>
              <p:nvPr/>
            </p:nvSpPr>
            <p:spPr>
              <a:xfrm rot="10800000">
                <a:off x="3038540" y="2898551"/>
                <a:ext cx="580019" cy="500709"/>
              </a:xfrm>
              <a:prstGeom prst="rightArrow">
                <a:avLst/>
              </a:prstGeom>
              <a:solidFill>
                <a:srgbClr val="218C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9067FB69-EF1D-3540-A3A0-77A4DE3AFE53}"/>
                </a:ext>
              </a:extLst>
            </p:cNvPr>
            <p:cNvGrpSpPr/>
            <p:nvPr/>
          </p:nvGrpSpPr>
          <p:grpSpPr>
            <a:xfrm>
              <a:off x="2860018" y="4138580"/>
              <a:ext cx="790602" cy="700282"/>
              <a:chOff x="2953057" y="5028197"/>
              <a:chExt cx="790602" cy="700282"/>
            </a:xfrm>
          </p:grpSpPr>
          <p:sp>
            <p:nvSpPr>
              <p:cNvPr id="47" name="Freccia destra 46">
                <a:extLst>
                  <a:ext uri="{FF2B5EF4-FFF2-40B4-BE49-F238E27FC236}">
                    <a16:creationId xmlns:a16="http://schemas.microsoft.com/office/drawing/2014/main" id="{41D13BAC-52A1-474F-9438-FAD6B98F3603}"/>
                  </a:ext>
                </a:extLst>
              </p:cNvPr>
              <p:cNvSpPr/>
              <p:nvPr/>
            </p:nvSpPr>
            <p:spPr>
              <a:xfrm>
                <a:off x="3163640" y="5227770"/>
                <a:ext cx="580019" cy="500709"/>
              </a:xfrm>
              <a:prstGeom prst="rightArrow">
                <a:avLst/>
              </a:prstGeom>
              <a:solidFill>
                <a:srgbClr val="9A40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8" name="Freccia destra 47">
                <a:extLst>
                  <a:ext uri="{FF2B5EF4-FFF2-40B4-BE49-F238E27FC236}">
                    <a16:creationId xmlns:a16="http://schemas.microsoft.com/office/drawing/2014/main" id="{88E07EA0-D40D-CE44-9BA8-EE50ED5CD145}"/>
                  </a:ext>
                </a:extLst>
              </p:cNvPr>
              <p:cNvSpPr/>
              <p:nvPr/>
            </p:nvSpPr>
            <p:spPr>
              <a:xfrm rot="10800000">
                <a:off x="2953057" y="5028197"/>
                <a:ext cx="580019" cy="500709"/>
              </a:xfrm>
              <a:prstGeom prst="rightArrow">
                <a:avLst/>
              </a:prstGeom>
              <a:solidFill>
                <a:srgbClr val="218C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49" name="CasellaDiTesto 48">
              <a:extLst>
                <a:ext uri="{FF2B5EF4-FFF2-40B4-BE49-F238E27FC236}">
                  <a16:creationId xmlns:a16="http://schemas.microsoft.com/office/drawing/2014/main" id="{FFABAC45-263E-E94C-BFEE-F07837BB1BDE}"/>
                </a:ext>
              </a:extLst>
            </p:cNvPr>
            <p:cNvSpPr txBox="1"/>
            <p:nvPr/>
          </p:nvSpPr>
          <p:spPr>
            <a:xfrm>
              <a:off x="5202130" y="4135998"/>
              <a:ext cx="123877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rgbClr val="218C22"/>
                  </a:solidFill>
                </a:rPr>
                <a:t>riduzione dei livelli plasmatici</a:t>
              </a:r>
            </a:p>
          </p:txBody>
        </p:sp>
        <p:sp>
          <p:nvSpPr>
            <p:cNvPr id="50" name="Rettangolo con angoli arrotondati 49">
              <a:extLst>
                <a:ext uri="{FF2B5EF4-FFF2-40B4-BE49-F238E27FC236}">
                  <a16:creationId xmlns:a16="http://schemas.microsoft.com/office/drawing/2014/main" id="{C6AC1B80-C317-034F-A3FD-C2F80D61A845}"/>
                </a:ext>
              </a:extLst>
            </p:cNvPr>
            <p:cNvSpPr/>
            <p:nvPr/>
          </p:nvSpPr>
          <p:spPr>
            <a:xfrm>
              <a:off x="3816261" y="4184643"/>
              <a:ext cx="1261070" cy="641375"/>
            </a:xfrm>
            <a:prstGeom prst="roundRect">
              <a:avLst/>
            </a:prstGeom>
            <a:solidFill>
              <a:srgbClr val="218C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>
                  <a:solidFill>
                    <a:schemeClr val="bg1"/>
                  </a:solidFill>
                </a:rPr>
                <a:t>LOPINAVIRRITONAVIR</a:t>
              </a:r>
            </a:p>
          </p:txBody>
        </p:sp>
        <p:grpSp>
          <p:nvGrpSpPr>
            <p:cNvPr id="51" name="Gruppo 50">
              <a:extLst>
                <a:ext uri="{FF2B5EF4-FFF2-40B4-BE49-F238E27FC236}">
                  <a16:creationId xmlns:a16="http://schemas.microsoft.com/office/drawing/2014/main" id="{D280648D-0D69-5341-9C3C-96CCE533AC97}"/>
                </a:ext>
              </a:extLst>
            </p:cNvPr>
            <p:cNvGrpSpPr/>
            <p:nvPr/>
          </p:nvGrpSpPr>
          <p:grpSpPr>
            <a:xfrm>
              <a:off x="2860018" y="5377329"/>
              <a:ext cx="790602" cy="700282"/>
              <a:chOff x="2953057" y="5028197"/>
              <a:chExt cx="790602" cy="700282"/>
            </a:xfrm>
          </p:grpSpPr>
          <p:sp>
            <p:nvSpPr>
              <p:cNvPr id="52" name="Freccia destra 51">
                <a:extLst>
                  <a:ext uri="{FF2B5EF4-FFF2-40B4-BE49-F238E27FC236}">
                    <a16:creationId xmlns:a16="http://schemas.microsoft.com/office/drawing/2014/main" id="{68C7157D-3ABB-C041-801C-E55407CC8330}"/>
                  </a:ext>
                </a:extLst>
              </p:cNvPr>
              <p:cNvSpPr/>
              <p:nvPr/>
            </p:nvSpPr>
            <p:spPr>
              <a:xfrm>
                <a:off x="3163640" y="5227770"/>
                <a:ext cx="580019" cy="500709"/>
              </a:xfrm>
              <a:prstGeom prst="rightArrow">
                <a:avLst/>
              </a:prstGeom>
              <a:solidFill>
                <a:srgbClr val="9A40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4" name="Freccia destra 53">
                <a:extLst>
                  <a:ext uri="{FF2B5EF4-FFF2-40B4-BE49-F238E27FC236}">
                    <a16:creationId xmlns:a16="http://schemas.microsoft.com/office/drawing/2014/main" id="{F11D91F6-7FCE-6045-A08B-3C193AB4439C}"/>
                  </a:ext>
                </a:extLst>
              </p:cNvPr>
              <p:cNvSpPr/>
              <p:nvPr/>
            </p:nvSpPr>
            <p:spPr>
              <a:xfrm rot="10800000">
                <a:off x="2953057" y="5028197"/>
                <a:ext cx="580019" cy="500709"/>
              </a:xfrm>
              <a:prstGeom prst="rightArrow">
                <a:avLst/>
              </a:prstGeom>
              <a:solidFill>
                <a:srgbClr val="218C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55" name="Rettangolo con angoli arrotondati 54">
              <a:extLst>
                <a:ext uri="{FF2B5EF4-FFF2-40B4-BE49-F238E27FC236}">
                  <a16:creationId xmlns:a16="http://schemas.microsoft.com/office/drawing/2014/main" id="{E73C292F-5273-BE4E-90D9-B7923211D591}"/>
                </a:ext>
              </a:extLst>
            </p:cNvPr>
            <p:cNvSpPr/>
            <p:nvPr/>
          </p:nvSpPr>
          <p:spPr>
            <a:xfrm>
              <a:off x="3816261" y="5423392"/>
              <a:ext cx="1261070" cy="641375"/>
            </a:xfrm>
            <a:prstGeom prst="roundRect">
              <a:avLst/>
            </a:prstGeom>
            <a:solidFill>
              <a:srgbClr val="218C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>
                  <a:solidFill>
                    <a:schemeClr val="bg1"/>
                  </a:solidFill>
                </a:rPr>
                <a:t>LOPINAVIRRITONAVIR</a:t>
              </a:r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04990E3-57BA-5440-B91E-B90733B732B5}"/>
              </a:ext>
            </a:extLst>
          </p:cNvPr>
          <p:cNvSpPr txBox="1"/>
          <p:nvPr/>
        </p:nvSpPr>
        <p:spPr>
          <a:xfrm>
            <a:off x="1872376" y="6241763"/>
            <a:ext cx="3482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u="sng" dirty="0" err="1">
                <a:solidFill>
                  <a:srgbClr val="9A40DD"/>
                </a:solidFill>
              </a:rPr>
              <a:t>https</a:t>
            </a:r>
            <a:r>
              <a:rPr lang="it-IT" sz="1200" b="1" u="sng" dirty="0">
                <a:solidFill>
                  <a:srgbClr val="9A40DD"/>
                </a:solidFill>
              </a:rPr>
              <a:t>://www.covid19-druginteractions.org/</a:t>
            </a:r>
            <a:r>
              <a:rPr lang="it-IT" sz="1200" b="1" u="sng" dirty="0" err="1">
                <a:solidFill>
                  <a:srgbClr val="9A40DD"/>
                </a:solidFill>
              </a:rPr>
              <a:t>checker</a:t>
            </a:r>
            <a:endParaRPr lang="it-IT" sz="1200" b="1" u="sng" dirty="0">
              <a:solidFill>
                <a:srgbClr val="9A40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29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C2F1C51-4EBB-DD43-8B5B-C1EDC596B472}"/>
              </a:ext>
            </a:extLst>
          </p:cNvPr>
          <p:cNvSpPr/>
          <p:nvPr/>
        </p:nvSpPr>
        <p:spPr>
          <a:xfrm>
            <a:off x="0" y="0"/>
            <a:ext cx="7199313" cy="719931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7" name="Rettangolo 356">
            <a:extLst>
              <a:ext uri="{FF2B5EF4-FFF2-40B4-BE49-F238E27FC236}">
                <a16:creationId xmlns:a16="http://schemas.microsoft.com/office/drawing/2014/main" id="{E949908E-6D77-F148-81BE-44E0872F804A}"/>
              </a:ext>
            </a:extLst>
          </p:cNvPr>
          <p:cNvSpPr/>
          <p:nvPr/>
        </p:nvSpPr>
        <p:spPr>
          <a:xfrm>
            <a:off x="-900865" y="107073"/>
            <a:ext cx="6201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Terapia anti-epilettica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3030E540-D563-454F-9C31-F514D9141571}"/>
              </a:ext>
            </a:extLst>
          </p:cNvPr>
          <p:cNvSpPr/>
          <p:nvPr/>
        </p:nvSpPr>
        <p:spPr>
          <a:xfrm>
            <a:off x="254529" y="1225905"/>
            <a:ext cx="6640207" cy="5394581"/>
          </a:xfrm>
          <a:custGeom>
            <a:avLst/>
            <a:gdLst>
              <a:gd name="connsiteX0" fmla="*/ 0 w 6640207"/>
              <a:gd name="connsiteY0" fmla="*/ 899115 h 5394581"/>
              <a:gd name="connsiteX1" fmla="*/ 899115 w 6640207"/>
              <a:gd name="connsiteY1" fmla="*/ 0 h 5394581"/>
              <a:gd name="connsiteX2" fmla="*/ 1340273 w 6640207"/>
              <a:gd name="connsiteY2" fmla="*/ 0 h 5394581"/>
              <a:gd name="connsiteX3" fmla="*/ 1733011 w 6640207"/>
              <a:gd name="connsiteY3" fmla="*/ 0 h 5394581"/>
              <a:gd name="connsiteX4" fmla="*/ 2174169 w 6640207"/>
              <a:gd name="connsiteY4" fmla="*/ 0 h 5394581"/>
              <a:gd name="connsiteX5" fmla="*/ 2663747 w 6640207"/>
              <a:gd name="connsiteY5" fmla="*/ 0 h 5394581"/>
              <a:gd name="connsiteX6" fmla="*/ 3201744 w 6640207"/>
              <a:gd name="connsiteY6" fmla="*/ 0 h 5394581"/>
              <a:gd name="connsiteX7" fmla="*/ 3642902 w 6640207"/>
              <a:gd name="connsiteY7" fmla="*/ 0 h 5394581"/>
              <a:gd name="connsiteX8" fmla="*/ 4277739 w 6640207"/>
              <a:gd name="connsiteY8" fmla="*/ 0 h 5394581"/>
              <a:gd name="connsiteX9" fmla="*/ 4815736 w 6640207"/>
              <a:gd name="connsiteY9" fmla="*/ 0 h 5394581"/>
              <a:gd name="connsiteX10" fmla="*/ 5741092 w 6640207"/>
              <a:gd name="connsiteY10" fmla="*/ 0 h 5394581"/>
              <a:gd name="connsiteX11" fmla="*/ 6640207 w 6640207"/>
              <a:gd name="connsiteY11" fmla="*/ 899115 h 5394581"/>
              <a:gd name="connsiteX12" fmla="*/ 6640207 w 6640207"/>
              <a:gd name="connsiteY12" fmla="*/ 1570434 h 5394581"/>
              <a:gd name="connsiteX13" fmla="*/ 6640207 w 6640207"/>
              <a:gd name="connsiteY13" fmla="*/ 2097899 h 5394581"/>
              <a:gd name="connsiteX14" fmla="*/ 6640207 w 6640207"/>
              <a:gd name="connsiteY14" fmla="*/ 2697291 h 5394581"/>
              <a:gd name="connsiteX15" fmla="*/ 6640207 w 6640207"/>
              <a:gd name="connsiteY15" fmla="*/ 3188792 h 5394581"/>
              <a:gd name="connsiteX16" fmla="*/ 6640207 w 6640207"/>
              <a:gd name="connsiteY16" fmla="*/ 3860111 h 5394581"/>
              <a:gd name="connsiteX17" fmla="*/ 6640207 w 6640207"/>
              <a:gd name="connsiteY17" fmla="*/ 4495466 h 5394581"/>
              <a:gd name="connsiteX18" fmla="*/ 5741092 w 6640207"/>
              <a:gd name="connsiteY18" fmla="*/ 5394581 h 5394581"/>
              <a:gd name="connsiteX19" fmla="*/ 5203095 w 6640207"/>
              <a:gd name="connsiteY19" fmla="*/ 5394581 h 5394581"/>
              <a:gd name="connsiteX20" fmla="*/ 4665097 w 6640207"/>
              <a:gd name="connsiteY20" fmla="*/ 5394581 h 5394581"/>
              <a:gd name="connsiteX21" fmla="*/ 4078680 w 6640207"/>
              <a:gd name="connsiteY21" fmla="*/ 5394581 h 5394581"/>
              <a:gd name="connsiteX22" fmla="*/ 3443843 w 6640207"/>
              <a:gd name="connsiteY22" fmla="*/ 5394581 h 5394581"/>
              <a:gd name="connsiteX23" fmla="*/ 2857426 w 6640207"/>
              <a:gd name="connsiteY23" fmla="*/ 5394581 h 5394581"/>
              <a:gd name="connsiteX24" fmla="*/ 2222589 w 6640207"/>
              <a:gd name="connsiteY24" fmla="*/ 5394581 h 5394581"/>
              <a:gd name="connsiteX25" fmla="*/ 1636171 w 6640207"/>
              <a:gd name="connsiteY25" fmla="*/ 5394581 h 5394581"/>
              <a:gd name="connsiteX26" fmla="*/ 899115 w 6640207"/>
              <a:gd name="connsiteY26" fmla="*/ 5394581 h 5394581"/>
              <a:gd name="connsiteX27" fmla="*/ 0 w 6640207"/>
              <a:gd name="connsiteY27" fmla="*/ 4495466 h 5394581"/>
              <a:gd name="connsiteX28" fmla="*/ 0 w 6640207"/>
              <a:gd name="connsiteY28" fmla="*/ 3824147 h 5394581"/>
              <a:gd name="connsiteX29" fmla="*/ 0 w 6640207"/>
              <a:gd name="connsiteY29" fmla="*/ 3332646 h 5394581"/>
              <a:gd name="connsiteX30" fmla="*/ 0 w 6640207"/>
              <a:gd name="connsiteY30" fmla="*/ 2805181 h 5394581"/>
              <a:gd name="connsiteX31" fmla="*/ 0 w 6640207"/>
              <a:gd name="connsiteY31" fmla="*/ 2277716 h 5394581"/>
              <a:gd name="connsiteX32" fmla="*/ 0 w 6640207"/>
              <a:gd name="connsiteY32" fmla="*/ 1678324 h 5394581"/>
              <a:gd name="connsiteX33" fmla="*/ 0 w 6640207"/>
              <a:gd name="connsiteY33" fmla="*/ 899115 h 5394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640207" h="5394581" fill="none" extrusionOk="0">
                <a:moveTo>
                  <a:pt x="0" y="899115"/>
                </a:moveTo>
                <a:cubicBezTo>
                  <a:pt x="2380" y="392161"/>
                  <a:pt x="373566" y="-934"/>
                  <a:pt x="899115" y="0"/>
                </a:cubicBezTo>
                <a:cubicBezTo>
                  <a:pt x="1115446" y="-50919"/>
                  <a:pt x="1134918" y="7684"/>
                  <a:pt x="1340273" y="0"/>
                </a:cubicBezTo>
                <a:cubicBezTo>
                  <a:pt x="1545628" y="-7684"/>
                  <a:pt x="1602807" y="24194"/>
                  <a:pt x="1733011" y="0"/>
                </a:cubicBezTo>
                <a:cubicBezTo>
                  <a:pt x="1863215" y="-24194"/>
                  <a:pt x="2074149" y="51337"/>
                  <a:pt x="2174169" y="0"/>
                </a:cubicBezTo>
                <a:cubicBezTo>
                  <a:pt x="2274189" y="-51337"/>
                  <a:pt x="2447073" y="36321"/>
                  <a:pt x="2663747" y="0"/>
                </a:cubicBezTo>
                <a:cubicBezTo>
                  <a:pt x="2880421" y="-36321"/>
                  <a:pt x="3021509" y="2366"/>
                  <a:pt x="3201744" y="0"/>
                </a:cubicBezTo>
                <a:cubicBezTo>
                  <a:pt x="3381979" y="-2366"/>
                  <a:pt x="3503720" y="40093"/>
                  <a:pt x="3642902" y="0"/>
                </a:cubicBezTo>
                <a:cubicBezTo>
                  <a:pt x="3782084" y="-40093"/>
                  <a:pt x="4085464" y="10922"/>
                  <a:pt x="4277739" y="0"/>
                </a:cubicBezTo>
                <a:cubicBezTo>
                  <a:pt x="4470014" y="-10922"/>
                  <a:pt x="4576155" y="10081"/>
                  <a:pt x="4815736" y="0"/>
                </a:cubicBezTo>
                <a:cubicBezTo>
                  <a:pt x="5055317" y="-10081"/>
                  <a:pt x="5340669" y="56310"/>
                  <a:pt x="5741092" y="0"/>
                </a:cubicBezTo>
                <a:cubicBezTo>
                  <a:pt x="6175538" y="-71076"/>
                  <a:pt x="6697427" y="340634"/>
                  <a:pt x="6640207" y="899115"/>
                </a:cubicBezTo>
                <a:cubicBezTo>
                  <a:pt x="6708419" y="1133471"/>
                  <a:pt x="6620413" y="1392069"/>
                  <a:pt x="6640207" y="1570434"/>
                </a:cubicBezTo>
                <a:cubicBezTo>
                  <a:pt x="6660001" y="1748799"/>
                  <a:pt x="6599395" y="1953469"/>
                  <a:pt x="6640207" y="2097899"/>
                </a:cubicBezTo>
                <a:cubicBezTo>
                  <a:pt x="6681019" y="2242329"/>
                  <a:pt x="6581936" y="2438311"/>
                  <a:pt x="6640207" y="2697291"/>
                </a:cubicBezTo>
                <a:cubicBezTo>
                  <a:pt x="6698478" y="2956271"/>
                  <a:pt x="6636553" y="2984809"/>
                  <a:pt x="6640207" y="3188792"/>
                </a:cubicBezTo>
                <a:cubicBezTo>
                  <a:pt x="6643861" y="3392775"/>
                  <a:pt x="6608229" y="3598730"/>
                  <a:pt x="6640207" y="3860111"/>
                </a:cubicBezTo>
                <a:cubicBezTo>
                  <a:pt x="6672185" y="4121492"/>
                  <a:pt x="6636955" y="4228436"/>
                  <a:pt x="6640207" y="4495466"/>
                </a:cubicBezTo>
                <a:cubicBezTo>
                  <a:pt x="6647558" y="4963580"/>
                  <a:pt x="6269292" y="5275768"/>
                  <a:pt x="5741092" y="5394581"/>
                </a:cubicBezTo>
                <a:cubicBezTo>
                  <a:pt x="5531852" y="5436120"/>
                  <a:pt x="5342622" y="5391133"/>
                  <a:pt x="5203095" y="5394581"/>
                </a:cubicBezTo>
                <a:cubicBezTo>
                  <a:pt x="5063568" y="5398029"/>
                  <a:pt x="4777689" y="5350097"/>
                  <a:pt x="4665097" y="5394581"/>
                </a:cubicBezTo>
                <a:cubicBezTo>
                  <a:pt x="4552505" y="5439065"/>
                  <a:pt x="4295793" y="5394155"/>
                  <a:pt x="4078680" y="5394581"/>
                </a:cubicBezTo>
                <a:cubicBezTo>
                  <a:pt x="3861567" y="5395007"/>
                  <a:pt x="3575057" y="5368406"/>
                  <a:pt x="3443843" y="5394581"/>
                </a:cubicBezTo>
                <a:cubicBezTo>
                  <a:pt x="3312629" y="5420756"/>
                  <a:pt x="3032853" y="5333183"/>
                  <a:pt x="2857426" y="5394581"/>
                </a:cubicBezTo>
                <a:cubicBezTo>
                  <a:pt x="2681999" y="5455979"/>
                  <a:pt x="2352978" y="5345511"/>
                  <a:pt x="2222589" y="5394581"/>
                </a:cubicBezTo>
                <a:cubicBezTo>
                  <a:pt x="2092200" y="5443651"/>
                  <a:pt x="1904072" y="5347468"/>
                  <a:pt x="1636171" y="5394581"/>
                </a:cubicBezTo>
                <a:cubicBezTo>
                  <a:pt x="1368270" y="5441694"/>
                  <a:pt x="1184444" y="5345305"/>
                  <a:pt x="899115" y="5394581"/>
                </a:cubicBezTo>
                <a:cubicBezTo>
                  <a:pt x="405428" y="5358088"/>
                  <a:pt x="-41247" y="5051941"/>
                  <a:pt x="0" y="4495466"/>
                </a:cubicBezTo>
                <a:cubicBezTo>
                  <a:pt x="-77997" y="4247627"/>
                  <a:pt x="9935" y="4061805"/>
                  <a:pt x="0" y="3824147"/>
                </a:cubicBezTo>
                <a:cubicBezTo>
                  <a:pt x="-9935" y="3586489"/>
                  <a:pt x="9851" y="3569333"/>
                  <a:pt x="0" y="3332646"/>
                </a:cubicBezTo>
                <a:cubicBezTo>
                  <a:pt x="-9851" y="3095959"/>
                  <a:pt x="29061" y="3042491"/>
                  <a:pt x="0" y="2805181"/>
                </a:cubicBezTo>
                <a:cubicBezTo>
                  <a:pt x="-29061" y="2567872"/>
                  <a:pt x="63269" y="2424885"/>
                  <a:pt x="0" y="2277716"/>
                </a:cubicBezTo>
                <a:cubicBezTo>
                  <a:pt x="-63269" y="2130547"/>
                  <a:pt x="51614" y="1904181"/>
                  <a:pt x="0" y="1678324"/>
                </a:cubicBezTo>
                <a:cubicBezTo>
                  <a:pt x="-51614" y="1452467"/>
                  <a:pt x="45186" y="1162688"/>
                  <a:pt x="0" y="899115"/>
                </a:cubicBezTo>
                <a:close/>
              </a:path>
              <a:path w="6640207" h="5394581" stroke="0" extrusionOk="0">
                <a:moveTo>
                  <a:pt x="0" y="899115"/>
                </a:moveTo>
                <a:cubicBezTo>
                  <a:pt x="-93461" y="344898"/>
                  <a:pt x="339499" y="23663"/>
                  <a:pt x="899115" y="0"/>
                </a:cubicBezTo>
                <a:cubicBezTo>
                  <a:pt x="1139393" y="-10004"/>
                  <a:pt x="1363441" y="35404"/>
                  <a:pt x="1533952" y="0"/>
                </a:cubicBezTo>
                <a:cubicBezTo>
                  <a:pt x="1704463" y="-35404"/>
                  <a:pt x="1884280" y="44242"/>
                  <a:pt x="2023530" y="0"/>
                </a:cubicBezTo>
                <a:cubicBezTo>
                  <a:pt x="2162780" y="-44242"/>
                  <a:pt x="2346050" y="40692"/>
                  <a:pt x="2464688" y="0"/>
                </a:cubicBezTo>
                <a:cubicBezTo>
                  <a:pt x="2583326" y="-40692"/>
                  <a:pt x="2824119" y="44134"/>
                  <a:pt x="3051105" y="0"/>
                </a:cubicBezTo>
                <a:cubicBezTo>
                  <a:pt x="3278091" y="-44134"/>
                  <a:pt x="3356523" y="26262"/>
                  <a:pt x="3540682" y="0"/>
                </a:cubicBezTo>
                <a:cubicBezTo>
                  <a:pt x="3724841" y="-26262"/>
                  <a:pt x="4007563" y="2298"/>
                  <a:pt x="4175519" y="0"/>
                </a:cubicBezTo>
                <a:cubicBezTo>
                  <a:pt x="4343475" y="-2298"/>
                  <a:pt x="4484429" y="32664"/>
                  <a:pt x="4616677" y="0"/>
                </a:cubicBezTo>
                <a:cubicBezTo>
                  <a:pt x="4748925" y="-32664"/>
                  <a:pt x="5118332" y="22172"/>
                  <a:pt x="5251514" y="0"/>
                </a:cubicBezTo>
                <a:cubicBezTo>
                  <a:pt x="5384696" y="-22172"/>
                  <a:pt x="5573516" y="5152"/>
                  <a:pt x="5741092" y="0"/>
                </a:cubicBezTo>
                <a:cubicBezTo>
                  <a:pt x="6177114" y="-3463"/>
                  <a:pt x="6680731" y="291419"/>
                  <a:pt x="6640207" y="899115"/>
                </a:cubicBezTo>
                <a:cubicBezTo>
                  <a:pt x="6683377" y="1030575"/>
                  <a:pt x="6608991" y="1325808"/>
                  <a:pt x="6640207" y="1534470"/>
                </a:cubicBezTo>
                <a:cubicBezTo>
                  <a:pt x="6671423" y="1743132"/>
                  <a:pt x="6636428" y="1888920"/>
                  <a:pt x="6640207" y="2205789"/>
                </a:cubicBezTo>
                <a:cubicBezTo>
                  <a:pt x="6643986" y="2522658"/>
                  <a:pt x="6634027" y="2636920"/>
                  <a:pt x="6640207" y="2877108"/>
                </a:cubicBezTo>
                <a:cubicBezTo>
                  <a:pt x="6646387" y="3117296"/>
                  <a:pt x="6592909" y="3258724"/>
                  <a:pt x="6640207" y="3404573"/>
                </a:cubicBezTo>
                <a:cubicBezTo>
                  <a:pt x="6687505" y="3550423"/>
                  <a:pt x="6597043" y="4266231"/>
                  <a:pt x="6640207" y="4495466"/>
                </a:cubicBezTo>
                <a:cubicBezTo>
                  <a:pt x="6597275" y="4904519"/>
                  <a:pt x="6243344" y="5317692"/>
                  <a:pt x="5741092" y="5394581"/>
                </a:cubicBezTo>
                <a:cubicBezTo>
                  <a:pt x="5529689" y="5452806"/>
                  <a:pt x="5289173" y="5327797"/>
                  <a:pt x="5154675" y="5394581"/>
                </a:cubicBezTo>
                <a:cubicBezTo>
                  <a:pt x="5020177" y="5461365"/>
                  <a:pt x="4932497" y="5372119"/>
                  <a:pt x="4713517" y="5394581"/>
                </a:cubicBezTo>
                <a:cubicBezTo>
                  <a:pt x="4494537" y="5417043"/>
                  <a:pt x="4335865" y="5364653"/>
                  <a:pt x="4078680" y="5394581"/>
                </a:cubicBezTo>
                <a:cubicBezTo>
                  <a:pt x="3821495" y="5424509"/>
                  <a:pt x="3713993" y="5354533"/>
                  <a:pt x="3540682" y="5394581"/>
                </a:cubicBezTo>
                <a:cubicBezTo>
                  <a:pt x="3367371" y="5434629"/>
                  <a:pt x="3268572" y="5348787"/>
                  <a:pt x="3099525" y="5394581"/>
                </a:cubicBezTo>
                <a:cubicBezTo>
                  <a:pt x="2930478" y="5440375"/>
                  <a:pt x="2681980" y="5374944"/>
                  <a:pt x="2561527" y="5394581"/>
                </a:cubicBezTo>
                <a:cubicBezTo>
                  <a:pt x="2441074" y="5414218"/>
                  <a:pt x="2267105" y="5369718"/>
                  <a:pt x="2168789" y="5394581"/>
                </a:cubicBezTo>
                <a:cubicBezTo>
                  <a:pt x="2070473" y="5419444"/>
                  <a:pt x="1968382" y="5355483"/>
                  <a:pt x="1776051" y="5394581"/>
                </a:cubicBezTo>
                <a:cubicBezTo>
                  <a:pt x="1583720" y="5433679"/>
                  <a:pt x="1152587" y="5351581"/>
                  <a:pt x="899115" y="5394581"/>
                </a:cubicBezTo>
                <a:cubicBezTo>
                  <a:pt x="514418" y="5433734"/>
                  <a:pt x="37432" y="5118119"/>
                  <a:pt x="0" y="4495466"/>
                </a:cubicBezTo>
                <a:cubicBezTo>
                  <a:pt x="-32312" y="4371208"/>
                  <a:pt x="17324" y="4243615"/>
                  <a:pt x="0" y="4003965"/>
                </a:cubicBezTo>
                <a:cubicBezTo>
                  <a:pt x="-17324" y="3764315"/>
                  <a:pt x="23963" y="3569562"/>
                  <a:pt x="0" y="3368609"/>
                </a:cubicBezTo>
                <a:cubicBezTo>
                  <a:pt x="-23963" y="3167656"/>
                  <a:pt x="47471" y="2981117"/>
                  <a:pt x="0" y="2877108"/>
                </a:cubicBezTo>
                <a:cubicBezTo>
                  <a:pt x="-47471" y="2773099"/>
                  <a:pt x="13111" y="2497572"/>
                  <a:pt x="0" y="2241753"/>
                </a:cubicBezTo>
                <a:cubicBezTo>
                  <a:pt x="-13111" y="1985934"/>
                  <a:pt x="51890" y="1916115"/>
                  <a:pt x="0" y="1714288"/>
                </a:cubicBezTo>
                <a:cubicBezTo>
                  <a:pt x="-51890" y="1512462"/>
                  <a:pt x="28766" y="1254571"/>
                  <a:pt x="0" y="899115"/>
                </a:cubicBezTo>
                <a:close/>
              </a:path>
            </a:pathLst>
          </a:custGeom>
          <a:solidFill>
            <a:schemeClr val="bg1"/>
          </a:solidFill>
          <a:ln w="1714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3" name="Elemento grafico 52" descr="Ricerca">
            <a:extLst>
              <a:ext uri="{FF2B5EF4-FFF2-40B4-BE49-F238E27FC236}">
                <a16:creationId xmlns:a16="http://schemas.microsoft.com/office/drawing/2014/main" id="{607A458F-6119-1C46-9E12-4E2E6EF5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90995">
            <a:off x="2636605" y="2143695"/>
            <a:ext cx="5877693" cy="587769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C0936FC-B374-DC41-A0AF-4D9E1559F225}"/>
              </a:ext>
            </a:extLst>
          </p:cNvPr>
          <p:cNvSpPr txBox="1"/>
          <p:nvPr/>
        </p:nvSpPr>
        <p:spPr>
          <a:xfrm>
            <a:off x="2440050" y="1986468"/>
            <a:ext cx="41919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9A40DD"/>
                </a:solidFill>
              </a:rPr>
              <a:t>I farmaci antimalarici, come </a:t>
            </a:r>
            <a:r>
              <a:rPr lang="it-IT" b="1" dirty="0">
                <a:solidFill>
                  <a:srgbClr val="218C22"/>
                </a:solidFill>
              </a:rPr>
              <a:t>Clorochina</a:t>
            </a:r>
            <a:r>
              <a:rPr lang="it-IT" dirty="0">
                <a:solidFill>
                  <a:srgbClr val="9A40DD"/>
                </a:solidFill>
              </a:rPr>
              <a:t> e </a:t>
            </a:r>
            <a:r>
              <a:rPr lang="it-IT" b="1" dirty="0" err="1">
                <a:solidFill>
                  <a:srgbClr val="218C22"/>
                </a:solidFill>
              </a:rPr>
              <a:t>Idrossiclorochina</a:t>
            </a:r>
            <a:r>
              <a:rPr lang="it-IT" dirty="0">
                <a:solidFill>
                  <a:srgbClr val="9A40DD"/>
                </a:solidFill>
              </a:rPr>
              <a:t>, possono </a:t>
            </a:r>
            <a:r>
              <a:rPr lang="it-IT" b="1" dirty="0">
                <a:solidFill>
                  <a:srgbClr val="7030A0"/>
                </a:solidFill>
              </a:rPr>
              <a:t>ridurre la soglia epilettogena</a:t>
            </a:r>
            <a:r>
              <a:rPr lang="it-IT" dirty="0">
                <a:solidFill>
                  <a:srgbClr val="9A40DD"/>
                </a:solidFill>
              </a:rPr>
              <a:t>, inoltre possono </a:t>
            </a:r>
            <a:r>
              <a:rPr lang="it-IT" b="1" dirty="0">
                <a:solidFill>
                  <a:srgbClr val="7030A0"/>
                </a:solidFill>
              </a:rPr>
              <a:t>allungare il QT</a:t>
            </a:r>
            <a:r>
              <a:rPr lang="it-IT" dirty="0">
                <a:solidFill>
                  <a:srgbClr val="9A40DD"/>
                </a:solidFill>
              </a:rPr>
              <a:t>, quindi anche in questi casi è consigliabile un ECG. È inoltre descritta in letteratura una </a:t>
            </a:r>
            <a:r>
              <a:rPr lang="it-IT" b="1" dirty="0" err="1">
                <a:solidFill>
                  <a:srgbClr val="7030A0"/>
                </a:solidFill>
              </a:rPr>
              <a:t>neurotossicità</a:t>
            </a:r>
            <a:r>
              <a:rPr lang="it-IT" b="1" dirty="0">
                <a:solidFill>
                  <a:srgbClr val="7030A0"/>
                </a:solidFill>
              </a:rPr>
              <a:t> </a:t>
            </a:r>
            <a:r>
              <a:rPr lang="it-IT" dirty="0">
                <a:solidFill>
                  <a:srgbClr val="9A40DD"/>
                </a:solidFill>
              </a:rPr>
              <a:t>da</a:t>
            </a:r>
            <a:r>
              <a:rPr lang="it-IT" b="1" dirty="0">
                <a:solidFill>
                  <a:srgbClr val="7030A0"/>
                </a:solidFill>
              </a:rPr>
              <a:t> </a:t>
            </a:r>
            <a:r>
              <a:rPr lang="it-IT" b="1" dirty="0" err="1">
                <a:solidFill>
                  <a:srgbClr val="218C22"/>
                </a:solidFill>
              </a:rPr>
              <a:t>Idrossiclorochina</a:t>
            </a:r>
            <a:r>
              <a:rPr lang="it-IT" dirty="0">
                <a:solidFill>
                  <a:srgbClr val="9A40DD"/>
                </a:solidFill>
              </a:rPr>
              <a:t>. </a:t>
            </a:r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31B97815-9E0C-F945-9404-5FC908F02B7A}"/>
              </a:ext>
            </a:extLst>
          </p:cNvPr>
          <p:cNvGrpSpPr/>
          <p:nvPr/>
        </p:nvGrpSpPr>
        <p:grpSpPr>
          <a:xfrm rot="12237426">
            <a:off x="6097374" y="63471"/>
            <a:ext cx="1073804" cy="959159"/>
            <a:chOff x="1108564" y="4063032"/>
            <a:chExt cx="2355773" cy="2321737"/>
          </a:xfrm>
        </p:grpSpPr>
        <p:sp>
          <p:nvSpPr>
            <p:cNvPr id="57" name="Ovale 56">
              <a:extLst>
                <a:ext uri="{FF2B5EF4-FFF2-40B4-BE49-F238E27FC236}">
                  <a16:creationId xmlns:a16="http://schemas.microsoft.com/office/drawing/2014/main" id="{62CDD0FC-D0A6-774D-B157-A7062CA08215}"/>
                </a:ext>
              </a:extLst>
            </p:cNvPr>
            <p:cNvSpPr/>
            <p:nvPr/>
          </p:nvSpPr>
          <p:spPr>
            <a:xfrm>
              <a:off x="1643074" y="4604655"/>
              <a:ext cx="1238491" cy="1238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Trapezio 57">
              <a:extLst>
                <a:ext uri="{FF2B5EF4-FFF2-40B4-BE49-F238E27FC236}">
                  <a16:creationId xmlns:a16="http://schemas.microsoft.com/office/drawing/2014/main" id="{8898E365-9171-8A4E-BADD-0FA8FDF8711C}"/>
                </a:ext>
              </a:extLst>
            </p:cNvPr>
            <p:cNvSpPr/>
            <p:nvPr/>
          </p:nvSpPr>
          <p:spPr>
            <a:xfrm rot="16200000">
              <a:off x="1501694" y="4907756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Trapezio 58">
              <a:extLst>
                <a:ext uri="{FF2B5EF4-FFF2-40B4-BE49-F238E27FC236}">
                  <a16:creationId xmlns:a16="http://schemas.microsoft.com/office/drawing/2014/main" id="{BA3D485A-67BC-B64A-84E5-F0F8A1DDE652}"/>
                </a:ext>
              </a:extLst>
            </p:cNvPr>
            <p:cNvSpPr/>
            <p:nvPr/>
          </p:nvSpPr>
          <p:spPr>
            <a:xfrm rot="8205772">
              <a:off x="2730813" y="543902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Trapezio 59">
              <a:extLst>
                <a:ext uri="{FF2B5EF4-FFF2-40B4-BE49-F238E27FC236}">
                  <a16:creationId xmlns:a16="http://schemas.microsoft.com/office/drawing/2014/main" id="{46B825F3-E20F-E047-82FC-E6C3DC016221}"/>
                </a:ext>
              </a:extLst>
            </p:cNvPr>
            <p:cNvSpPr/>
            <p:nvPr/>
          </p:nvSpPr>
          <p:spPr>
            <a:xfrm rot="19071401">
              <a:off x="1698425" y="435312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Trapezio 60">
              <a:extLst>
                <a:ext uri="{FF2B5EF4-FFF2-40B4-BE49-F238E27FC236}">
                  <a16:creationId xmlns:a16="http://schemas.microsoft.com/office/drawing/2014/main" id="{09FB8CBB-278F-724B-AEB5-39EACF45B416}"/>
                </a:ext>
              </a:extLst>
            </p:cNvPr>
            <p:cNvSpPr/>
            <p:nvPr/>
          </p:nvSpPr>
          <p:spPr>
            <a:xfrm rot="13323606">
              <a:off x="1701101" y="544261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Trapezio 61">
              <a:extLst>
                <a:ext uri="{FF2B5EF4-FFF2-40B4-BE49-F238E27FC236}">
                  <a16:creationId xmlns:a16="http://schemas.microsoft.com/office/drawing/2014/main" id="{CBB0C32F-7CDB-3B4E-81CD-99C45CA091B5}"/>
                </a:ext>
              </a:extLst>
            </p:cNvPr>
            <p:cNvSpPr/>
            <p:nvPr/>
          </p:nvSpPr>
          <p:spPr>
            <a:xfrm rot="2408392">
              <a:off x="2730814" y="434601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Trapezio 62">
              <a:extLst>
                <a:ext uri="{FF2B5EF4-FFF2-40B4-BE49-F238E27FC236}">
                  <a16:creationId xmlns:a16="http://schemas.microsoft.com/office/drawing/2014/main" id="{8B0935F3-4743-C548-80D8-022B78B57E56}"/>
                </a:ext>
              </a:extLst>
            </p:cNvPr>
            <p:cNvSpPr/>
            <p:nvPr/>
          </p:nvSpPr>
          <p:spPr>
            <a:xfrm rot="10800000">
              <a:off x="2189000" y="5575259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Trapezio 63">
              <a:extLst>
                <a:ext uri="{FF2B5EF4-FFF2-40B4-BE49-F238E27FC236}">
                  <a16:creationId xmlns:a16="http://schemas.microsoft.com/office/drawing/2014/main" id="{007CC1B2-38F6-FD45-811D-9FF407C8FE1E}"/>
                </a:ext>
              </a:extLst>
            </p:cNvPr>
            <p:cNvSpPr/>
            <p:nvPr/>
          </p:nvSpPr>
          <p:spPr>
            <a:xfrm rot="5400000">
              <a:off x="2943974" y="491087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Trapezio 64">
              <a:extLst>
                <a:ext uri="{FF2B5EF4-FFF2-40B4-BE49-F238E27FC236}">
                  <a16:creationId xmlns:a16="http://schemas.microsoft.com/office/drawing/2014/main" id="{09A91668-7A24-724D-A779-960340ADDC7D}"/>
                </a:ext>
              </a:extLst>
            </p:cNvPr>
            <p:cNvSpPr/>
            <p:nvPr/>
          </p:nvSpPr>
          <p:spPr>
            <a:xfrm>
              <a:off x="2199164" y="4153850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Ovale 65">
              <a:extLst>
                <a:ext uri="{FF2B5EF4-FFF2-40B4-BE49-F238E27FC236}">
                  <a16:creationId xmlns:a16="http://schemas.microsoft.com/office/drawing/2014/main" id="{C3FF0BA3-BABE-0D4D-BBE3-2EEA546E6A93}"/>
                </a:ext>
              </a:extLst>
            </p:cNvPr>
            <p:cNvSpPr/>
            <p:nvPr/>
          </p:nvSpPr>
          <p:spPr>
            <a:xfrm>
              <a:off x="1446305" y="432624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Ovale 66">
              <a:extLst>
                <a:ext uri="{FF2B5EF4-FFF2-40B4-BE49-F238E27FC236}">
                  <a16:creationId xmlns:a16="http://schemas.microsoft.com/office/drawing/2014/main" id="{7D5EBC90-A11A-FF4D-B9CB-FA39E83F3993}"/>
                </a:ext>
              </a:extLst>
            </p:cNvPr>
            <p:cNvSpPr/>
            <p:nvPr/>
          </p:nvSpPr>
          <p:spPr>
            <a:xfrm>
              <a:off x="2153227" y="406303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Ovale 67">
              <a:extLst>
                <a:ext uri="{FF2B5EF4-FFF2-40B4-BE49-F238E27FC236}">
                  <a16:creationId xmlns:a16="http://schemas.microsoft.com/office/drawing/2014/main" id="{E8AA954F-3571-5346-AEEA-F60DB06DDB49}"/>
                </a:ext>
              </a:extLst>
            </p:cNvPr>
            <p:cNvSpPr/>
            <p:nvPr/>
          </p:nvSpPr>
          <p:spPr>
            <a:xfrm>
              <a:off x="2887807" y="430682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Ovale 68">
              <a:extLst>
                <a:ext uri="{FF2B5EF4-FFF2-40B4-BE49-F238E27FC236}">
                  <a16:creationId xmlns:a16="http://schemas.microsoft.com/office/drawing/2014/main" id="{E3A81CFF-2E8E-7B41-B37B-BF01523E8BD3}"/>
                </a:ext>
              </a:extLst>
            </p:cNvPr>
            <p:cNvSpPr/>
            <p:nvPr/>
          </p:nvSpPr>
          <p:spPr>
            <a:xfrm>
              <a:off x="1108564" y="510552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Ovale 69">
              <a:extLst>
                <a:ext uri="{FF2B5EF4-FFF2-40B4-BE49-F238E27FC236}">
                  <a16:creationId xmlns:a16="http://schemas.microsoft.com/office/drawing/2014/main" id="{2E551DAA-023A-704C-B021-1A985748DDAB}"/>
                </a:ext>
              </a:extLst>
            </p:cNvPr>
            <p:cNvSpPr/>
            <p:nvPr/>
          </p:nvSpPr>
          <p:spPr>
            <a:xfrm>
              <a:off x="1435464" y="586975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Ovale 70">
              <a:extLst>
                <a:ext uri="{FF2B5EF4-FFF2-40B4-BE49-F238E27FC236}">
                  <a16:creationId xmlns:a16="http://schemas.microsoft.com/office/drawing/2014/main" id="{935CAE8F-2250-614C-9C46-4845515ADEF4}"/>
                </a:ext>
              </a:extLst>
            </p:cNvPr>
            <p:cNvSpPr/>
            <p:nvPr/>
          </p:nvSpPr>
          <p:spPr>
            <a:xfrm>
              <a:off x="2128665" y="6163737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Ovale 71">
              <a:extLst>
                <a:ext uri="{FF2B5EF4-FFF2-40B4-BE49-F238E27FC236}">
                  <a16:creationId xmlns:a16="http://schemas.microsoft.com/office/drawing/2014/main" id="{2859CB6E-F74A-2842-9DA4-2CDE0173996F}"/>
                </a:ext>
              </a:extLst>
            </p:cNvPr>
            <p:cNvSpPr/>
            <p:nvPr/>
          </p:nvSpPr>
          <p:spPr>
            <a:xfrm>
              <a:off x="2876799" y="5845870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Ovale 72">
              <a:extLst>
                <a:ext uri="{FF2B5EF4-FFF2-40B4-BE49-F238E27FC236}">
                  <a16:creationId xmlns:a16="http://schemas.microsoft.com/office/drawing/2014/main" id="{4D88D072-1698-3548-A8CC-9593FD3F45B5}"/>
                </a:ext>
              </a:extLst>
            </p:cNvPr>
            <p:cNvSpPr/>
            <p:nvPr/>
          </p:nvSpPr>
          <p:spPr>
            <a:xfrm>
              <a:off x="3244418" y="5100991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Ovale 73">
              <a:extLst>
                <a:ext uri="{FF2B5EF4-FFF2-40B4-BE49-F238E27FC236}">
                  <a16:creationId xmlns:a16="http://schemas.microsoft.com/office/drawing/2014/main" id="{167E53F6-0716-E84D-BE47-0598D75A7518}"/>
                </a:ext>
              </a:extLst>
            </p:cNvPr>
            <p:cNvSpPr/>
            <p:nvPr/>
          </p:nvSpPr>
          <p:spPr>
            <a:xfrm>
              <a:off x="1865753" y="4689911"/>
              <a:ext cx="494406" cy="533182"/>
            </a:xfrm>
            <a:prstGeom prst="ellipse">
              <a:avLst/>
            </a:prstGeom>
            <a:solidFill>
              <a:srgbClr val="B69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5" name="Ovale 74">
              <a:extLst>
                <a:ext uri="{FF2B5EF4-FFF2-40B4-BE49-F238E27FC236}">
                  <a16:creationId xmlns:a16="http://schemas.microsoft.com/office/drawing/2014/main" id="{C4121660-5968-1646-8653-0BC6B5F25B04}"/>
                </a:ext>
              </a:extLst>
            </p:cNvPr>
            <p:cNvSpPr/>
            <p:nvPr/>
          </p:nvSpPr>
          <p:spPr>
            <a:xfrm>
              <a:off x="1845834" y="5280471"/>
              <a:ext cx="254440" cy="261914"/>
            </a:xfrm>
            <a:prstGeom prst="ellipse">
              <a:avLst/>
            </a:prstGeom>
            <a:solidFill>
              <a:srgbClr val="B69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6" name="Ovale 75">
              <a:extLst>
                <a:ext uri="{FF2B5EF4-FFF2-40B4-BE49-F238E27FC236}">
                  <a16:creationId xmlns:a16="http://schemas.microsoft.com/office/drawing/2014/main" id="{170DEA48-42F0-8C48-9956-3AD523FF6FB3}"/>
                </a:ext>
              </a:extLst>
            </p:cNvPr>
            <p:cNvSpPr/>
            <p:nvPr/>
          </p:nvSpPr>
          <p:spPr>
            <a:xfrm>
              <a:off x="2427548" y="4832036"/>
              <a:ext cx="254440" cy="261914"/>
            </a:xfrm>
            <a:prstGeom prst="ellipse">
              <a:avLst/>
            </a:prstGeom>
            <a:solidFill>
              <a:srgbClr val="B69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E87FBF5-6FB8-6D46-9ABD-0F23B5F9CABA}"/>
              </a:ext>
            </a:extLst>
          </p:cNvPr>
          <p:cNvSpPr txBox="1"/>
          <p:nvPr/>
        </p:nvSpPr>
        <p:spPr>
          <a:xfrm>
            <a:off x="178210" y="6824745"/>
            <a:ext cx="2650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COVID-</a:t>
            </a:r>
            <a:r>
              <a:rPr lang="it-IT" sz="16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19 </a:t>
            </a:r>
            <a:r>
              <a:rPr lang="it-IT" sz="11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Expert opinion </a:t>
            </a:r>
            <a:r>
              <a:rPr lang="it-IT" sz="1100" b="1" dirty="0" err="1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tips</a:t>
            </a:r>
            <a:endParaRPr lang="it-IT" sz="11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88EFB5C-1A8E-CF46-96A1-CBDA586B0873}"/>
              </a:ext>
            </a:extLst>
          </p:cNvPr>
          <p:cNvSpPr txBox="1"/>
          <p:nvPr/>
        </p:nvSpPr>
        <p:spPr>
          <a:xfrm>
            <a:off x="2467519" y="4143963"/>
            <a:ext cx="41919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err="1">
                <a:solidFill>
                  <a:srgbClr val="7030A0"/>
                </a:solidFill>
              </a:rPr>
              <a:t>Fenitoina</a:t>
            </a:r>
            <a:r>
              <a:rPr lang="it-IT" b="1" dirty="0">
                <a:solidFill>
                  <a:srgbClr val="7030A0"/>
                </a:solidFill>
              </a:rPr>
              <a:t>, </a:t>
            </a:r>
            <a:r>
              <a:rPr lang="it-IT" b="1" dirty="0" err="1">
                <a:solidFill>
                  <a:srgbClr val="7030A0"/>
                </a:solidFill>
              </a:rPr>
              <a:t>Fenobarbital</a:t>
            </a:r>
            <a:r>
              <a:rPr lang="it-IT" b="1" dirty="0">
                <a:solidFill>
                  <a:srgbClr val="7030A0"/>
                </a:solidFill>
              </a:rPr>
              <a:t> </a:t>
            </a:r>
            <a:r>
              <a:rPr lang="it-IT" dirty="0">
                <a:solidFill>
                  <a:srgbClr val="9A40DD"/>
                </a:solidFill>
              </a:rPr>
              <a:t>e</a:t>
            </a:r>
            <a:r>
              <a:rPr lang="it-IT" b="1" dirty="0">
                <a:solidFill>
                  <a:srgbClr val="7030A0"/>
                </a:solidFill>
              </a:rPr>
              <a:t> Carbamazepina riducono il livello di Corticosteroidi del 30-50% </a:t>
            </a:r>
            <a:r>
              <a:rPr lang="it-IT" dirty="0">
                <a:solidFill>
                  <a:srgbClr val="9A40DD"/>
                </a:solidFill>
              </a:rPr>
              <a:t>per cui è consigliabile un loro </a:t>
            </a:r>
            <a:r>
              <a:rPr lang="it-IT" b="1" dirty="0">
                <a:solidFill>
                  <a:srgbClr val="7030A0"/>
                </a:solidFill>
              </a:rPr>
              <a:t>aumento posologico di 1.5-2 volte</a:t>
            </a:r>
            <a:r>
              <a:rPr lang="it-IT" dirty="0">
                <a:solidFill>
                  <a:srgbClr val="9A40DD"/>
                </a:solidFill>
              </a:rPr>
              <a:t>. I corticosteroidi possono ad alte dosi indurre il CYP3A4 (anche se i dati in letteratura sono incostanti). </a:t>
            </a:r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0306B03E-8702-994A-BAD7-242BE86A17FF}"/>
              </a:ext>
            </a:extLst>
          </p:cNvPr>
          <p:cNvSpPr/>
          <p:nvPr/>
        </p:nvSpPr>
        <p:spPr>
          <a:xfrm>
            <a:off x="560172" y="2415779"/>
            <a:ext cx="1712905" cy="1172701"/>
          </a:xfrm>
          <a:prstGeom prst="roundRect">
            <a:avLst/>
          </a:prstGeom>
          <a:solidFill>
            <a:srgbClr val="218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FARMACI</a:t>
            </a:r>
          </a:p>
          <a:p>
            <a:pPr algn="ctr"/>
            <a:r>
              <a:rPr lang="it-IT" b="1" dirty="0"/>
              <a:t>ANTIMALARICI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F9E1181-E95B-164E-80DE-9A1D15EDEE5A}"/>
              </a:ext>
            </a:extLst>
          </p:cNvPr>
          <p:cNvSpPr txBox="1"/>
          <p:nvPr/>
        </p:nvSpPr>
        <p:spPr>
          <a:xfrm>
            <a:off x="1815161" y="1382099"/>
            <a:ext cx="3568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7030A0"/>
                </a:solidFill>
                <a:latin typeface="Chalkduster" panose="03050602040202020205" pitchFamily="66" charset="77"/>
              </a:rPr>
              <a:t>AVVERTENZE SPECIALI</a:t>
            </a: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1BDF7765-2BFD-0844-B3CD-17DD57D80EA6}"/>
              </a:ext>
            </a:extLst>
          </p:cNvPr>
          <p:cNvSpPr/>
          <p:nvPr/>
        </p:nvSpPr>
        <p:spPr>
          <a:xfrm>
            <a:off x="560172" y="4573276"/>
            <a:ext cx="1712905" cy="1172701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FARMACI</a:t>
            </a:r>
          </a:p>
          <a:p>
            <a:pPr algn="ctr"/>
            <a:r>
              <a:rPr lang="it-IT" b="1" dirty="0"/>
              <a:t>STEROIDEI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C7AD3D0C-BE5E-BF4E-B898-21876AFB32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6" b="89867" l="5999" r="89862">
                        <a14:foregroundMark x1="6599" y1="13408" x2="23695" y2="37666"/>
                        <a14:foregroundMark x1="23695" y1="37666" x2="27834" y2="47697"/>
                        <a14:foregroundMark x1="6299" y1="24667" x2="25435" y2="54862"/>
                        <a14:foregroundMark x1="5999" y1="35415" x2="22496" y2="58547"/>
                        <a14:foregroundMark x1="22496" y1="58547" x2="22795" y2="59468"/>
                      </a14:backgroundRemoval>
                    </a14:imgEffect>
                  </a14:imgLayer>
                </a14:imgProps>
              </a:ext>
            </a:extLst>
          </a:blip>
          <a:srcRect r="54062"/>
          <a:stretch/>
        </p:blipFill>
        <p:spPr>
          <a:xfrm rot="10800000" flipV="1">
            <a:off x="6631986" y="6489201"/>
            <a:ext cx="477497" cy="58148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4089952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C2F1C51-4EBB-DD43-8B5B-C1EDC596B472}"/>
              </a:ext>
            </a:extLst>
          </p:cNvPr>
          <p:cNvSpPr/>
          <p:nvPr/>
        </p:nvSpPr>
        <p:spPr>
          <a:xfrm>
            <a:off x="0" y="0"/>
            <a:ext cx="7199313" cy="719931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7" name="Elemento grafico 206" descr="Ricerca">
            <a:extLst>
              <a:ext uri="{FF2B5EF4-FFF2-40B4-BE49-F238E27FC236}">
                <a16:creationId xmlns:a16="http://schemas.microsoft.com/office/drawing/2014/main" id="{3780D2AC-5D3B-1C46-BD2E-E3144BE31CD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76897">
            <a:off x="3307490" y="1361936"/>
            <a:ext cx="5212582" cy="5212582"/>
          </a:xfrm>
          <a:prstGeom prst="rect">
            <a:avLst/>
          </a:prstGeom>
        </p:spPr>
      </p:pic>
      <p:sp>
        <p:nvSpPr>
          <p:cNvPr id="96" name="Rettangolo 95">
            <a:extLst>
              <a:ext uri="{FF2B5EF4-FFF2-40B4-BE49-F238E27FC236}">
                <a16:creationId xmlns:a16="http://schemas.microsoft.com/office/drawing/2014/main" id="{97A0558F-6F9C-764D-B63D-621EB5B86F36}"/>
              </a:ext>
            </a:extLst>
          </p:cNvPr>
          <p:cNvSpPr/>
          <p:nvPr/>
        </p:nvSpPr>
        <p:spPr>
          <a:xfrm>
            <a:off x="-246540" y="2924094"/>
            <a:ext cx="7687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Maggiori informazioni </a:t>
            </a:r>
          </a:p>
        </p:txBody>
      </p:sp>
      <p:sp>
        <p:nvSpPr>
          <p:cNvPr id="102" name="Rettangolo 101">
            <a:extLst>
              <a:ext uri="{FF2B5EF4-FFF2-40B4-BE49-F238E27FC236}">
                <a16:creationId xmlns:a16="http://schemas.microsoft.com/office/drawing/2014/main" id="{31D3908F-2A8A-7640-B717-C39CB5E56AB8}"/>
              </a:ext>
            </a:extLst>
          </p:cNvPr>
          <p:cNvSpPr/>
          <p:nvPr/>
        </p:nvSpPr>
        <p:spPr>
          <a:xfrm>
            <a:off x="33165" y="5849320"/>
            <a:ext cx="7155766" cy="1087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12" name="Gruppo 111">
            <a:extLst>
              <a:ext uri="{FF2B5EF4-FFF2-40B4-BE49-F238E27FC236}">
                <a16:creationId xmlns:a16="http://schemas.microsoft.com/office/drawing/2014/main" id="{7BAB19EE-B457-9A4F-8CC5-3472EBC68E02}"/>
              </a:ext>
            </a:extLst>
          </p:cNvPr>
          <p:cNvGrpSpPr/>
          <p:nvPr/>
        </p:nvGrpSpPr>
        <p:grpSpPr>
          <a:xfrm>
            <a:off x="5452728" y="5849320"/>
            <a:ext cx="1680439" cy="1089376"/>
            <a:chOff x="4872405" y="5559842"/>
            <a:chExt cx="1680439" cy="1089376"/>
          </a:xfrm>
        </p:grpSpPr>
        <p:pic>
          <p:nvPicPr>
            <p:cNvPr id="114" name="Immagine 113">
              <a:extLst>
                <a:ext uri="{FF2B5EF4-FFF2-40B4-BE49-F238E27FC236}">
                  <a16:creationId xmlns:a16="http://schemas.microsoft.com/office/drawing/2014/main" id="{2421CA80-C5B6-7D40-BFA8-978034C63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525"/>
                      </a14:imgEffect>
                      <a14:imgEffect>
                        <a14:saturation sat="12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72405" y="5559842"/>
              <a:ext cx="1640371" cy="959618"/>
            </a:xfrm>
            <a:prstGeom prst="rect">
              <a:avLst/>
            </a:prstGeom>
          </p:spPr>
        </p:pic>
        <p:sp>
          <p:nvSpPr>
            <p:cNvPr id="115" name="CasellaDiTesto 114">
              <a:extLst>
                <a:ext uri="{FF2B5EF4-FFF2-40B4-BE49-F238E27FC236}">
                  <a16:creationId xmlns:a16="http://schemas.microsoft.com/office/drawing/2014/main" id="{2ACE86C7-1E84-8944-822D-F6A652583935}"/>
                </a:ext>
              </a:extLst>
            </p:cNvPr>
            <p:cNvSpPr txBox="1"/>
            <p:nvPr/>
          </p:nvSpPr>
          <p:spPr>
            <a:xfrm>
              <a:off x="5021349" y="6364525"/>
              <a:ext cx="1493358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Heavy" panose="020B0603020102020204" pitchFamily="34" charset="0"/>
                  <a:cs typeface="Aharoni" panose="02010803020104030203" pitchFamily="2" charset="-79"/>
                </a:rPr>
                <a:t>ITALIAN CHAPTER</a:t>
              </a:r>
            </a:p>
          </p:txBody>
        </p:sp>
        <p:grpSp>
          <p:nvGrpSpPr>
            <p:cNvPr id="116" name="Gruppo 115">
              <a:extLst>
                <a:ext uri="{FF2B5EF4-FFF2-40B4-BE49-F238E27FC236}">
                  <a16:creationId xmlns:a16="http://schemas.microsoft.com/office/drawing/2014/main" id="{70A09F23-F36B-4544-9E8C-451F5CB6FA65}"/>
                </a:ext>
              </a:extLst>
            </p:cNvPr>
            <p:cNvGrpSpPr/>
            <p:nvPr/>
          </p:nvGrpSpPr>
          <p:grpSpPr>
            <a:xfrm rot="20975450">
              <a:off x="6182334" y="5609232"/>
              <a:ext cx="370510" cy="383026"/>
              <a:chOff x="6500493" y="5612932"/>
              <a:chExt cx="615776" cy="608745"/>
            </a:xfrm>
          </p:grpSpPr>
          <p:pic>
            <p:nvPicPr>
              <p:cNvPr id="117" name="Immagine 116">
                <a:extLst>
                  <a:ext uri="{FF2B5EF4-FFF2-40B4-BE49-F238E27FC236}">
                    <a16:creationId xmlns:a16="http://schemas.microsoft.com/office/drawing/2014/main" id="{3DD438D1-304F-FF42-8938-08214713CC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826" b="89867" l="5999" r="89862">
                            <a14:foregroundMark x1="6599" y1="13408" x2="23695" y2="37666"/>
                            <a14:foregroundMark x1="23695" y1="37666" x2="27834" y2="47697"/>
                            <a14:foregroundMark x1="6299" y1="24667" x2="25435" y2="54862"/>
                            <a14:foregroundMark x1="5999" y1="35415" x2="22496" y2="58547"/>
                            <a14:foregroundMark x1="22496" y1="58547" x2="22795" y2="59468"/>
                          </a14:backgroundRemoval>
                        </a14:imgEffect>
                      </a14:imgLayer>
                    </a14:imgProps>
                  </a:ext>
                </a:extLst>
              </a:blip>
              <a:srcRect r="54062"/>
              <a:stretch/>
            </p:blipFill>
            <p:spPr>
              <a:xfrm rot="1797128">
                <a:off x="6604157" y="5949908"/>
                <a:ext cx="213411" cy="271769"/>
              </a:xfrm>
              <a:prstGeom prst="rect">
                <a:avLst/>
              </a:prstGeom>
            </p:spPr>
          </p:pic>
          <p:pic>
            <p:nvPicPr>
              <p:cNvPr id="118" name="Immagine 117">
                <a:extLst>
                  <a:ext uri="{FF2B5EF4-FFF2-40B4-BE49-F238E27FC236}">
                    <a16:creationId xmlns:a16="http://schemas.microsoft.com/office/drawing/2014/main" id="{CB569819-A0A4-4848-8171-D4DD3EAE0B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826" b="89867" l="5999" r="89862">
                            <a14:foregroundMark x1="6599" y1="13408" x2="23695" y2="37666"/>
                            <a14:foregroundMark x1="23695" y1="37666" x2="27834" y2="47697"/>
                            <a14:foregroundMark x1="6299" y1="24667" x2="25435" y2="54862"/>
                            <a14:foregroundMark x1="5999" y1="35415" x2="22496" y2="58547"/>
                            <a14:foregroundMark x1="22496" y1="58547" x2="22795" y2="59468"/>
                          </a14:backgroundRemoval>
                        </a14:imgEffect>
                      </a14:imgLayer>
                    </a14:imgProps>
                  </a:ext>
                </a:extLst>
              </a:blip>
              <a:srcRect r="54062"/>
              <a:stretch/>
            </p:blipFill>
            <p:spPr>
              <a:xfrm rot="12878495">
                <a:off x="6811816" y="5612932"/>
                <a:ext cx="213411" cy="271769"/>
              </a:xfrm>
              <a:prstGeom prst="rect">
                <a:avLst/>
              </a:prstGeom>
            </p:spPr>
          </p:pic>
          <p:pic>
            <p:nvPicPr>
              <p:cNvPr id="119" name="Immagine 118">
                <a:extLst>
                  <a:ext uri="{FF2B5EF4-FFF2-40B4-BE49-F238E27FC236}">
                    <a16:creationId xmlns:a16="http://schemas.microsoft.com/office/drawing/2014/main" id="{64DDC3CC-DF57-E44D-874C-DBD746CAB2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826" b="89867" l="5999" r="89862">
                            <a14:foregroundMark x1="6599" y1="13408" x2="23695" y2="37666"/>
                            <a14:foregroundMark x1="23695" y1="37666" x2="27834" y2="47697"/>
                            <a14:foregroundMark x1="6299" y1="24667" x2="25435" y2="54862"/>
                            <a14:foregroundMark x1="5999" y1="35415" x2="22496" y2="58547"/>
                            <a14:foregroundMark x1="22496" y1="58547" x2="22795" y2="59468"/>
                          </a14:backgroundRemoval>
                        </a14:imgEffect>
                      </a14:imgLayer>
                    </a14:imgProps>
                  </a:ext>
                </a:extLst>
              </a:blip>
              <a:srcRect r="54062"/>
              <a:stretch/>
            </p:blipFill>
            <p:spPr>
              <a:xfrm rot="7272528">
                <a:off x="6529672" y="5685038"/>
                <a:ext cx="213411" cy="271769"/>
              </a:xfrm>
              <a:prstGeom prst="rect">
                <a:avLst/>
              </a:prstGeom>
            </p:spPr>
          </p:pic>
          <p:pic>
            <p:nvPicPr>
              <p:cNvPr id="120" name="Immagine 119">
                <a:extLst>
                  <a:ext uri="{FF2B5EF4-FFF2-40B4-BE49-F238E27FC236}">
                    <a16:creationId xmlns:a16="http://schemas.microsoft.com/office/drawing/2014/main" id="{EAED6790-0430-6F4B-A4D9-749D9E9C22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826" b="89867" l="5999" r="89862">
                            <a14:foregroundMark x1="6599" y1="13408" x2="23695" y2="37666"/>
                            <a14:foregroundMark x1="23695" y1="37666" x2="27834" y2="47697"/>
                            <a14:foregroundMark x1="6299" y1="24667" x2="25435" y2="54862"/>
                            <a14:foregroundMark x1="5999" y1="35415" x2="22496" y2="58547"/>
                            <a14:foregroundMark x1="22496" y1="58547" x2="22795" y2="59468"/>
                          </a14:backgroundRemoval>
                        </a14:imgEffect>
                      </a14:imgLayer>
                    </a14:imgProps>
                  </a:ext>
                </a:extLst>
              </a:blip>
              <a:srcRect r="54062"/>
              <a:stretch/>
            </p:blipFill>
            <p:spPr>
              <a:xfrm rot="18548664">
                <a:off x="6873679" y="5890591"/>
                <a:ext cx="213411" cy="271768"/>
              </a:xfrm>
              <a:prstGeom prst="rect">
                <a:avLst/>
              </a:prstGeom>
            </p:spPr>
          </p:pic>
          <p:grpSp>
            <p:nvGrpSpPr>
              <p:cNvPr id="121" name="Gruppo 120">
                <a:extLst>
                  <a:ext uri="{FF2B5EF4-FFF2-40B4-BE49-F238E27FC236}">
                    <a16:creationId xmlns:a16="http://schemas.microsoft.com/office/drawing/2014/main" id="{F858BF1B-9B51-8B47-B084-B97FA020B1E1}"/>
                  </a:ext>
                </a:extLst>
              </p:cNvPr>
              <p:cNvGrpSpPr/>
              <p:nvPr/>
            </p:nvGrpSpPr>
            <p:grpSpPr>
              <a:xfrm rot="15611009">
                <a:off x="6726555" y="5827616"/>
                <a:ext cx="168204" cy="174100"/>
                <a:chOff x="1108564" y="4063032"/>
                <a:chExt cx="2355773" cy="2321737"/>
              </a:xfrm>
              <a:solidFill>
                <a:srgbClr val="C30038"/>
              </a:solidFill>
            </p:grpSpPr>
            <p:sp>
              <p:nvSpPr>
                <p:cNvPr id="122" name="Ovale 121">
                  <a:extLst>
                    <a:ext uri="{FF2B5EF4-FFF2-40B4-BE49-F238E27FC236}">
                      <a16:creationId xmlns:a16="http://schemas.microsoft.com/office/drawing/2014/main" id="{7B868FD5-1687-D94A-B748-1EDCB369E6F7}"/>
                    </a:ext>
                  </a:extLst>
                </p:cNvPr>
                <p:cNvSpPr/>
                <p:nvPr/>
              </p:nvSpPr>
              <p:spPr>
                <a:xfrm>
                  <a:off x="1643074" y="4604655"/>
                  <a:ext cx="1238491" cy="123849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3" name="Trapezio 122">
                  <a:extLst>
                    <a:ext uri="{FF2B5EF4-FFF2-40B4-BE49-F238E27FC236}">
                      <a16:creationId xmlns:a16="http://schemas.microsoft.com/office/drawing/2014/main" id="{33FB44C5-D4BD-AB47-83CB-9562F22E8B3F}"/>
                    </a:ext>
                  </a:extLst>
                </p:cNvPr>
                <p:cNvSpPr/>
                <p:nvPr/>
              </p:nvSpPr>
              <p:spPr>
                <a:xfrm rot="16200000">
                  <a:off x="1501694" y="4907756"/>
                  <a:ext cx="102073" cy="626044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4" name="Trapezio 123">
                  <a:extLst>
                    <a:ext uri="{FF2B5EF4-FFF2-40B4-BE49-F238E27FC236}">
                      <a16:creationId xmlns:a16="http://schemas.microsoft.com/office/drawing/2014/main" id="{FBABE092-FA11-BF4F-9318-84DF26B92BE9}"/>
                    </a:ext>
                  </a:extLst>
                </p:cNvPr>
                <p:cNvSpPr/>
                <p:nvPr/>
              </p:nvSpPr>
              <p:spPr>
                <a:xfrm rot="8205772">
                  <a:off x="2730813" y="5439027"/>
                  <a:ext cx="102073" cy="626044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5" name="Trapezio 124">
                  <a:extLst>
                    <a:ext uri="{FF2B5EF4-FFF2-40B4-BE49-F238E27FC236}">
                      <a16:creationId xmlns:a16="http://schemas.microsoft.com/office/drawing/2014/main" id="{E2854942-A8DA-014C-B770-3E18D462CBDE}"/>
                    </a:ext>
                  </a:extLst>
                </p:cNvPr>
                <p:cNvSpPr/>
                <p:nvPr/>
              </p:nvSpPr>
              <p:spPr>
                <a:xfrm rot="19071401">
                  <a:off x="1698425" y="4353122"/>
                  <a:ext cx="102073" cy="626044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6" name="Trapezio 125">
                  <a:extLst>
                    <a:ext uri="{FF2B5EF4-FFF2-40B4-BE49-F238E27FC236}">
                      <a16:creationId xmlns:a16="http://schemas.microsoft.com/office/drawing/2014/main" id="{246CC9C1-1B8E-FC4C-A620-0C59EE5A80BD}"/>
                    </a:ext>
                  </a:extLst>
                </p:cNvPr>
                <p:cNvSpPr/>
                <p:nvPr/>
              </p:nvSpPr>
              <p:spPr>
                <a:xfrm rot="13323606">
                  <a:off x="1701101" y="5442612"/>
                  <a:ext cx="102073" cy="626044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7" name="Trapezio 126">
                  <a:extLst>
                    <a:ext uri="{FF2B5EF4-FFF2-40B4-BE49-F238E27FC236}">
                      <a16:creationId xmlns:a16="http://schemas.microsoft.com/office/drawing/2014/main" id="{AFD8B6E8-3213-1245-979D-88D99FC83837}"/>
                    </a:ext>
                  </a:extLst>
                </p:cNvPr>
                <p:cNvSpPr/>
                <p:nvPr/>
              </p:nvSpPr>
              <p:spPr>
                <a:xfrm rot="2408392">
                  <a:off x="2730814" y="4346017"/>
                  <a:ext cx="102073" cy="626044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8" name="Trapezio 127">
                  <a:extLst>
                    <a:ext uri="{FF2B5EF4-FFF2-40B4-BE49-F238E27FC236}">
                      <a16:creationId xmlns:a16="http://schemas.microsoft.com/office/drawing/2014/main" id="{BFA56E3A-B514-ED44-AE5D-9C497CF570A9}"/>
                    </a:ext>
                  </a:extLst>
                </p:cNvPr>
                <p:cNvSpPr/>
                <p:nvPr/>
              </p:nvSpPr>
              <p:spPr>
                <a:xfrm rot="10800000">
                  <a:off x="2189000" y="5575259"/>
                  <a:ext cx="102073" cy="626044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9" name="Trapezio 128">
                  <a:extLst>
                    <a:ext uri="{FF2B5EF4-FFF2-40B4-BE49-F238E27FC236}">
                      <a16:creationId xmlns:a16="http://schemas.microsoft.com/office/drawing/2014/main" id="{C14AA20C-C4DE-A746-8AAE-0DF8098FB100}"/>
                    </a:ext>
                  </a:extLst>
                </p:cNvPr>
                <p:cNvSpPr/>
                <p:nvPr/>
              </p:nvSpPr>
              <p:spPr>
                <a:xfrm rot="5400000">
                  <a:off x="2943974" y="4910877"/>
                  <a:ext cx="102073" cy="626044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0" name="Trapezio 129">
                  <a:extLst>
                    <a:ext uri="{FF2B5EF4-FFF2-40B4-BE49-F238E27FC236}">
                      <a16:creationId xmlns:a16="http://schemas.microsoft.com/office/drawing/2014/main" id="{8D88D995-7594-B74C-9B60-EF0D74F46EDE}"/>
                    </a:ext>
                  </a:extLst>
                </p:cNvPr>
                <p:cNvSpPr/>
                <p:nvPr/>
              </p:nvSpPr>
              <p:spPr>
                <a:xfrm>
                  <a:off x="2199164" y="4153850"/>
                  <a:ext cx="102073" cy="626044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1" name="Ovale 130">
                  <a:extLst>
                    <a:ext uri="{FF2B5EF4-FFF2-40B4-BE49-F238E27FC236}">
                      <a16:creationId xmlns:a16="http://schemas.microsoft.com/office/drawing/2014/main" id="{7D215B37-AE43-614B-9A02-AF8912299FF6}"/>
                    </a:ext>
                  </a:extLst>
                </p:cNvPr>
                <p:cNvSpPr/>
                <p:nvPr/>
              </p:nvSpPr>
              <p:spPr>
                <a:xfrm>
                  <a:off x="1446305" y="4326245"/>
                  <a:ext cx="219919" cy="22103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2" name="Ovale 131">
                  <a:extLst>
                    <a:ext uri="{FF2B5EF4-FFF2-40B4-BE49-F238E27FC236}">
                      <a16:creationId xmlns:a16="http://schemas.microsoft.com/office/drawing/2014/main" id="{BF6500AC-EF71-7044-8F43-55BC51627110}"/>
                    </a:ext>
                  </a:extLst>
                </p:cNvPr>
                <p:cNvSpPr/>
                <p:nvPr/>
              </p:nvSpPr>
              <p:spPr>
                <a:xfrm>
                  <a:off x="2153227" y="4063032"/>
                  <a:ext cx="219919" cy="22103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3" name="Ovale 132">
                  <a:extLst>
                    <a:ext uri="{FF2B5EF4-FFF2-40B4-BE49-F238E27FC236}">
                      <a16:creationId xmlns:a16="http://schemas.microsoft.com/office/drawing/2014/main" id="{879160C0-8464-A646-B0A2-E1DDBBE27FC0}"/>
                    </a:ext>
                  </a:extLst>
                </p:cNvPr>
                <p:cNvSpPr/>
                <p:nvPr/>
              </p:nvSpPr>
              <p:spPr>
                <a:xfrm>
                  <a:off x="2887807" y="4306822"/>
                  <a:ext cx="219919" cy="22103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4" name="Ovale 133">
                  <a:extLst>
                    <a:ext uri="{FF2B5EF4-FFF2-40B4-BE49-F238E27FC236}">
                      <a16:creationId xmlns:a16="http://schemas.microsoft.com/office/drawing/2014/main" id="{0752A999-76B1-794A-87F6-C9156FD2FF9E}"/>
                    </a:ext>
                  </a:extLst>
                </p:cNvPr>
                <p:cNvSpPr/>
                <p:nvPr/>
              </p:nvSpPr>
              <p:spPr>
                <a:xfrm>
                  <a:off x="1108564" y="5105525"/>
                  <a:ext cx="219919" cy="22103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5" name="Ovale 134">
                  <a:extLst>
                    <a:ext uri="{FF2B5EF4-FFF2-40B4-BE49-F238E27FC236}">
                      <a16:creationId xmlns:a16="http://schemas.microsoft.com/office/drawing/2014/main" id="{852DC0AF-B489-6B46-88DC-566C990B580A}"/>
                    </a:ext>
                  </a:extLst>
                </p:cNvPr>
                <p:cNvSpPr/>
                <p:nvPr/>
              </p:nvSpPr>
              <p:spPr>
                <a:xfrm>
                  <a:off x="1435464" y="5869755"/>
                  <a:ext cx="219919" cy="22103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6" name="Ovale 135">
                  <a:extLst>
                    <a:ext uri="{FF2B5EF4-FFF2-40B4-BE49-F238E27FC236}">
                      <a16:creationId xmlns:a16="http://schemas.microsoft.com/office/drawing/2014/main" id="{6259F17E-D68A-EF4D-8C79-0398EA2C54EA}"/>
                    </a:ext>
                  </a:extLst>
                </p:cNvPr>
                <p:cNvSpPr/>
                <p:nvPr/>
              </p:nvSpPr>
              <p:spPr>
                <a:xfrm>
                  <a:off x="2128665" y="6163737"/>
                  <a:ext cx="219919" cy="22103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7" name="Ovale 136">
                  <a:extLst>
                    <a:ext uri="{FF2B5EF4-FFF2-40B4-BE49-F238E27FC236}">
                      <a16:creationId xmlns:a16="http://schemas.microsoft.com/office/drawing/2014/main" id="{B7FFD9A5-5A31-1B4E-BC88-FFE9CC1FC2ED}"/>
                    </a:ext>
                  </a:extLst>
                </p:cNvPr>
                <p:cNvSpPr/>
                <p:nvPr/>
              </p:nvSpPr>
              <p:spPr>
                <a:xfrm>
                  <a:off x="2876799" y="5845870"/>
                  <a:ext cx="219919" cy="22103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8" name="Ovale 137">
                  <a:extLst>
                    <a:ext uri="{FF2B5EF4-FFF2-40B4-BE49-F238E27FC236}">
                      <a16:creationId xmlns:a16="http://schemas.microsoft.com/office/drawing/2014/main" id="{CA171B96-4E9F-D14B-94E6-62D50CC87976}"/>
                    </a:ext>
                  </a:extLst>
                </p:cNvPr>
                <p:cNvSpPr/>
                <p:nvPr/>
              </p:nvSpPr>
              <p:spPr>
                <a:xfrm>
                  <a:off x="3244418" y="5100991"/>
                  <a:ext cx="219919" cy="22103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9" name="Ovale 138">
                  <a:extLst>
                    <a:ext uri="{FF2B5EF4-FFF2-40B4-BE49-F238E27FC236}">
                      <a16:creationId xmlns:a16="http://schemas.microsoft.com/office/drawing/2014/main" id="{83E92CE7-0768-F44D-8C9B-B04842244A26}"/>
                    </a:ext>
                  </a:extLst>
                </p:cNvPr>
                <p:cNvSpPr/>
                <p:nvPr/>
              </p:nvSpPr>
              <p:spPr>
                <a:xfrm>
                  <a:off x="1865753" y="4689911"/>
                  <a:ext cx="494406" cy="53318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0" name="Ovale 139">
                  <a:extLst>
                    <a:ext uri="{FF2B5EF4-FFF2-40B4-BE49-F238E27FC236}">
                      <a16:creationId xmlns:a16="http://schemas.microsoft.com/office/drawing/2014/main" id="{19ED3714-7B4C-3940-8270-CEF3A8E66F12}"/>
                    </a:ext>
                  </a:extLst>
                </p:cNvPr>
                <p:cNvSpPr/>
                <p:nvPr/>
              </p:nvSpPr>
              <p:spPr>
                <a:xfrm>
                  <a:off x="1845834" y="5280471"/>
                  <a:ext cx="254440" cy="26191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1" name="Ovale 140">
                  <a:extLst>
                    <a:ext uri="{FF2B5EF4-FFF2-40B4-BE49-F238E27FC236}">
                      <a16:creationId xmlns:a16="http://schemas.microsoft.com/office/drawing/2014/main" id="{5B7DD629-B2FA-254D-A66B-F91BC65B3ED4}"/>
                    </a:ext>
                  </a:extLst>
                </p:cNvPr>
                <p:cNvSpPr/>
                <p:nvPr/>
              </p:nvSpPr>
              <p:spPr>
                <a:xfrm>
                  <a:off x="2427548" y="4832036"/>
                  <a:ext cx="254440" cy="26191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  <p:cxnSp>
        <p:nvCxnSpPr>
          <p:cNvPr id="100" name="Connettore 1 99">
            <a:extLst>
              <a:ext uri="{FF2B5EF4-FFF2-40B4-BE49-F238E27FC236}">
                <a16:creationId xmlns:a16="http://schemas.microsoft.com/office/drawing/2014/main" id="{46578081-E1A1-D04C-BE33-404BA9A98BCA}"/>
              </a:ext>
            </a:extLst>
          </p:cNvPr>
          <p:cNvCxnSpPr>
            <a:cxnSpLocks/>
          </p:cNvCxnSpPr>
          <p:nvPr/>
        </p:nvCxnSpPr>
        <p:spPr>
          <a:xfrm>
            <a:off x="33165" y="5760720"/>
            <a:ext cx="716614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1 100">
            <a:extLst>
              <a:ext uri="{FF2B5EF4-FFF2-40B4-BE49-F238E27FC236}">
                <a16:creationId xmlns:a16="http://schemas.microsoft.com/office/drawing/2014/main" id="{06D8F2BB-460F-8B4E-A43E-C3A1EA4786AB}"/>
              </a:ext>
            </a:extLst>
          </p:cNvPr>
          <p:cNvCxnSpPr/>
          <p:nvPr/>
        </p:nvCxnSpPr>
        <p:spPr>
          <a:xfrm>
            <a:off x="5427" y="7011996"/>
            <a:ext cx="716614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riangolo rettangolo 97">
            <a:extLst>
              <a:ext uri="{FF2B5EF4-FFF2-40B4-BE49-F238E27FC236}">
                <a16:creationId xmlns:a16="http://schemas.microsoft.com/office/drawing/2014/main" id="{80E63472-D924-5F4C-85CD-0D94E86103D1}"/>
              </a:ext>
            </a:extLst>
          </p:cNvPr>
          <p:cNvSpPr/>
          <p:nvPr/>
        </p:nvSpPr>
        <p:spPr>
          <a:xfrm rot="18914313">
            <a:off x="2178734" y="3737918"/>
            <a:ext cx="2820355" cy="2844588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3" name="Gruppo 142">
            <a:extLst>
              <a:ext uri="{FF2B5EF4-FFF2-40B4-BE49-F238E27FC236}">
                <a16:creationId xmlns:a16="http://schemas.microsoft.com/office/drawing/2014/main" id="{D976D565-10D5-A54B-B5C9-D8D08A77CBDD}"/>
              </a:ext>
            </a:extLst>
          </p:cNvPr>
          <p:cNvGrpSpPr/>
          <p:nvPr/>
        </p:nvGrpSpPr>
        <p:grpSpPr>
          <a:xfrm rot="10932673">
            <a:off x="2570" y="107080"/>
            <a:ext cx="2355773" cy="2321737"/>
            <a:chOff x="1108564" y="4063032"/>
            <a:chExt cx="2355773" cy="2321737"/>
          </a:xfrm>
        </p:grpSpPr>
        <p:sp>
          <p:nvSpPr>
            <p:cNvPr id="144" name="Ovale 143">
              <a:extLst>
                <a:ext uri="{FF2B5EF4-FFF2-40B4-BE49-F238E27FC236}">
                  <a16:creationId xmlns:a16="http://schemas.microsoft.com/office/drawing/2014/main" id="{3663C6EF-5394-4346-9430-CA4EF1470EA0}"/>
                </a:ext>
              </a:extLst>
            </p:cNvPr>
            <p:cNvSpPr/>
            <p:nvPr/>
          </p:nvSpPr>
          <p:spPr>
            <a:xfrm>
              <a:off x="1643074" y="4604655"/>
              <a:ext cx="1238491" cy="1238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45" name="Trapezio 144">
              <a:extLst>
                <a:ext uri="{FF2B5EF4-FFF2-40B4-BE49-F238E27FC236}">
                  <a16:creationId xmlns:a16="http://schemas.microsoft.com/office/drawing/2014/main" id="{65EF2D10-7305-A24A-B24E-F554300582C2}"/>
                </a:ext>
              </a:extLst>
            </p:cNvPr>
            <p:cNvSpPr/>
            <p:nvPr/>
          </p:nvSpPr>
          <p:spPr>
            <a:xfrm rot="16200000">
              <a:off x="1501694" y="4907756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6" name="Trapezio 145">
              <a:extLst>
                <a:ext uri="{FF2B5EF4-FFF2-40B4-BE49-F238E27FC236}">
                  <a16:creationId xmlns:a16="http://schemas.microsoft.com/office/drawing/2014/main" id="{426954A0-5986-FA40-A682-231D06275565}"/>
                </a:ext>
              </a:extLst>
            </p:cNvPr>
            <p:cNvSpPr/>
            <p:nvPr/>
          </p:nvSpPr>
          <p:spPr>
            <a:xfrm rot="8205772">
              <a:off x="2730813" y="543902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7" name="Trapezio 146">
              <a:extLst>
                <a:ext uri="{FF2B5EF4-FFF2-40B4-BE49-F238E27FC236}">
                  <a16:creationId xmlns:a16="http://schemas.microsoft.com/office/drawing/2014/main" id="{AB34D5E1-E684-D340-AED8-21073716BA10}"/>
                </a:ext>
              </a:extLst>
            </p:cNvPr>
            <p:cNvSpPr/>
            <p:nvPr/>
          </p:nvSpPr>
          <p:spPr>
            <a:xfrm rot="19071401">
              <a:off x="1698425" y="435312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8" name="Trapezio 147">
              <a:extLst>
                <a:ext uri="{FF2B5EF4-FFF2-40B4-BE49-F238E27FC236}">
                  <a16:creationId xmlns:a16="http://schemas.microsoft.com/office/drawing/2014/main" id="{22A09F65-FC19-B44E-91CF-0E5029B0770B}"/>
                </a:ext>
              </a:extLst>
            </p:cNvPr>
            <p:cNvSpPr/>
            <p:nvPr/>
          </p:nvSpPr>
          <p:spPr>
            <a:xfrm rot="13323606">
              <a:off x="1701101" y="544261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9" name="Trapezio 148">
              <a:extLst>
                <a:ext uri="{FF2B5EF4-FFF2-40B4-BE49-F238E27FC236}">
                  <a16:creationId xmlns:a16="http://schemas.microsoft.com/office/drawing/2014/main" id="{A0ED4661-89EA-9B46-98B5-B26050A6777F}"/>
                </a:ext>
              </a:extLst>
            </p:cNvPr>
            <p:cNvSpPr/>
            <p:nvPr/>
          </p:nvSpPr>
          <p:spPr>
            <a:xfrm rot="2408392">
              <a:off x="2730814" y="434601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0" name="Trapezio 149">
              <a:extLst>
                <a:ext uri="{FF2B5EF4-FFF2-40B4-BE49-F238E27FC236}">
                  <a16:creationId xmlns:a16="http://schemas.microsoft.com/office/drawing/2014/main" id="{39165120-F8D9-5D45-80B5-F5FE4BF9C1A8}"/>
                </a:ext>
              </a:extLst>
            </p:cNvPr>
            <p:cNvSpPr/>
            <p:nvPr/>
          </p:nvSpPr>
          <p:spPr>
            <a:xfrm rot="10800000">
              <a:off x="2189000" y="5575259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1" name="Trapezio 150">
              <a:extLst>
                <a:ext uri="{FF2B5EF4-FFF2-40B4-BE49-F238E27FC236}">
                  <a16:creationId xmlns:a16="http://schemas.microsoft.com/office/drawing/2014/main" id="{B6033091-72E6-684A-A644-0E6B4BDC802C}"/>
                </a:ext>
              </a:extLst>
            </p:cNvPr>
            <p:cNvSpPr/>
            <p:nvPr/>
          </p:nvSpPr>
          <p:spPr>
            <a:xfrm rot="5400000">
              <a:off x="2943974" y="491087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2" name="Trapezio 151">
              <a:extLst>
                <a:ext uri="{FF2B5EF4-FFF2-40B4-BE49-F238E27FC236}">
                  <a16:creationId xmlns:a16="http://schemas.microsoft.com/office/drawing/2014/main" id="{6E513CD6-EC74-724A-9379-874338B369F0}"/>
                </a:ext>
              </a:extLst>
            </p:cNvPr>
            <p:cNvSpPr/>
            <p:nvPr/>
          </p:nvSpPr>
          <p:spPr>
            <a:xfrm>
              <a:off x="2199164" y="4153850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3" name="Ovale 152">
              <a:extLst>
                <a:ext uri="{FF2B5EF4-FFF2-40B4-BE49-F238E27FC236}">
                  <a16:creationId xmlns:a16="http://schemas.microsoft.com/office/drawing/2014/main" id="{A9F66E82-1C15-5243-ABD5-771E4B17EEF6}"/>
                </a:ext>
              </a:extLst>
            </p:cNvPr>
            <p:cNvSpPr/>
            <p:nvPr/>
          </p:nvSpPr>
          <p:spPr>
            <a:xfrm>
              <a:off x="1446305" y="432624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4" name="Ovale 153">
              <a:extLst>
                <a:ext uri="{FF2B5EF4-FFF2-40B4-BE49-F238E27FC236}">
                  <a16:creationId xmlns:a16="http://schemas.microsoft.com/office/drawing/2014/main" id="{2FF4E6E3-87BC-554E-9F4D-0D161EACA3F7}"/>
                </a:ext>
              </a:extLst>
            </p:cNvPr>
            <p:cNvSpPr/>
            <p:nvPr/>
          </p:nvSpPr>
          <p:spPr>
            <a:xfrm>
              <a:off x="2153227" y="406303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5" name="Ovale 154">
              <a:extLst>
                <a:ext uri="{FF2B5EF4-FFF2-40B4-BE49-F238E27FC236}">
                  <a16:creationId xmlns:a16="http://schemas.microsoft.com/office/drawing/2014/main" id="{C305D9DE-7F44-FD44-AF89-0B26CAF46C74}"/>
                </a:ext>
              </a:extLst>
            </p:cNvPr>
            <p:cNvSpPr/>
            <p:nvPr/>
          </p:nvSpPr>
          <p:spPr>
            <a:xfrm>
              <a:off x="2887807" y="430682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6" name="Ovale 155">
              <a:extLst>
                <a:ext uri="{FF2B5EF4-FFF2-40B4-BE49-F238E27FC236}">
                  <a16:creationId xmlns:a16="http://schemas.microsoft.com/office/drawing/2014/main" id="{B24D3B1F-11F3-7542-B77B-CFF93C325D8F}"/>
                </a:ext>
              </a:extLst>
            </p:cNvPr>
            <p:cNvSpPr/>
            <p:nvPr/>
          </p:nvSpPr>
          <p:spPr>
            <a:xfrm>
              <a:off x="1108564" y="510552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7" name="Ovale 156">
              <a:extLst>
                <a:ext uri="{FF2B5EF4-FFF2-40B4-BE49-F238E27FC236}">
                  <a16:creationId xmlns:a16="http://schemas.microsoft.com/office/drawing/2014/main" id="{B4A5C4AB-215E-5D45-B72B-BC3BE1E8982A}"/>
                </a:ext>
              </a:extLst>
            </p:cNvPr>
            <p:cNvSpPr/>
            <p:nvPr/>
          </p:nvSpPr>
          <p:spPr>
            <a:xfrm>
              <a:off x="1435464" y="586975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8" name="Ovale 157">
              <a:extLst>
                <a:ext uri="{FF2B5EF4-FFF2-40B4-BE49-F238E27FC236}">
                  <a16:creationId xmlns:a16="http://schemas.microsoft.com/office/drawing/2014/main" id="{FB9DD12F-358E-944F-8A80-DEFE1B933E69}"/>
                </a:ext>
              </a:extLst>
            </p:cNvPr>
            <p:cNvSpPr/>
            <p:nvPr/>
          </p:nvSpPr>
          <p:spPr>
            <a:xfrm>
              <a:off x="2128665" y="6163737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9" name="Ovale 158">
              <a:extLst>
                <a:ext uri="{FF2B5EF4-FFF2-40B4-BE49-F238E27FC236}">
                  <a16:creationId xmlns:a16="http://schemas.microsoft.com/office/drawing/2014/main" id="{CE2385F6-F611-B24F-9A86-695FFF634795}"/>
                </a:ext>
              </a:extLst>
            </p:cNvPr>
            <p:cNvSpPr/>
            <p:nvPr/>
          </p:nvSpPr>
          <p:spPr>
            <a:xfrm>
              <a:off x="2876799" y="5845870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0" name="Ovale 159">
              <a:extLst>
                <a:ext uri="{FF2B5EF4-FFF2-40B4-BE49-F238E27FC236}">
                  <a16:creationId xmlns:a16="http://schemas.microsoft.com/office/drawing/2014/main" id="{53E495A0-C7D0-C846-81B2-0F182125427B}"/>
                </a:ext>
              </a:extLst>
            </p:cNvPr>
            <p:cNvSpPr/>
            <p:nvPr/>
          </p:nvSpPr>
          <p:spPr>
            <a:xfrm>
              <a:off x="3244418" y="5100991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1" name="Ovale 160">
              <a:extLst>
                <a:ext uri="{FF2B5EF4-FFF2-40B4-BE49-F238E27FC236}">
                  <a16:creationId xmlns:a16="http://schemas.microsoft.com/office/drawing/2014/main" id="{396BD778-708D-EC4C-82B5-3EA339AA6E16}"/>
                </a:ext>
              </a:extLst>
            </p:cNvPr>
            <p:cNvSpPr/>
            <p:nvPr/>
          </p:nvSpPr>
          <p:spPr>
            <a:xfrm>
              <a:off x="1865753" y="4689911"/>
              <a:ext cx="494406" cy="533182"/>
            </a:xfrm>
            <a:prstGeom prst="ellipse">
              <a:avLst/>
            </a:prstGeom>
            <a:solidFill>
              <a:srgbClr val="B69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2" name="Ovale 161">
              <a:extLst>
                <a:ext uri="{FF2B5EF4-FFF2-40B4-BE49-F238E27FC236}">
                  <a16:creationId xmlns:a16="http://schemas.microsoft.com/office/drawing/2014/main" id="{9480279F-0C20-F340-AC10-11A602E395A5}"/>
                </a:ext>
              </a:extLst>
            </p:cNvPr>
            <p:cNvSpPr/>
            <p:nvPr/>
          </p:nvSpPr>
          <p:spPr>
            <a:xfrm>
              <a:off x="1845834" y="5280471"/>
              <a:ext cx="254440" cy="261914"/>
            </a:xfrm>
            <a:prstGeom prst="ellipse">
              <a:avLst/>
            </a:prstGeom>
            <a:solidFill>
              <a:srgbClr val="B69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3" name="Ovale 162">
              <a:extLst>
                <a:ext uri="{FF2B5EF4-FFF2-40B4-BE49-F238E27FC236}">
                  <a16:creationId xmlns:a16="http://schemas.microsoft.com/office/drawing/2014/main" id="{DBF337CA-4443-1A4C-8A92-21BA24599EC0}"/>
                </a:ext>
              </a:extLst>
            </p:cNvPr>
            <p:cNvSpPr/>
            <p:nvPr/>
          </p:nvSpPr>
          <p:spPr>
            <a:xfrm>
              <a:off x="2427548" y="4832036"/>
              <a:ext cx="254440" cy="261914"/>
            </a:xfrm>
            <a:prstGeom prst="ellipse">
              <a:avLst/>
            </a:prstGeom>
            <a:solidFill>
              <a:srgbClr val="B69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64" name="Gruppo 163">
            <a:extLst>
              <a:ext uri="{FF2B5EF4-FFF2-40B4-BE49-F238E27FC236}">
                <a16:creationId xmlns:a16="http://schemas.microsoft.com/office/drawing/2014/main" id="{58C4C42D-A29A-5C4E-AC8E-220CFFF7BDB7}"/>
              </a:ext>
            </a:extLst>
          </p:cNvPr>
          <p:cNvGrpSpPr/>
          <p:nvPr/>
        </p:nvGrpSpPr>
        <p:grpSpPr>
          <a:xfrm rot="12237426">
            <a:off x="2101731" y="-46726"/>
            <a:ext cx="1234256" cy="1239059"/>
            <a:chOff x="1108564" y="4063032"/>
            <a:chExt cx="2355773" cy="2321737"/>
          </a:xfrm>
        </p:grpSpPr>
        <p:sp>
          <p:nvSpPr>
            <p:cNvPr id="165" name="Ovale 164">
              <a:extLst>
                <a:ext uri="{FF2B5EF4-FFF2-40B4-BE49-F238E27FC236}">
                  <a16:creationId xmlns:a16="http://schemas.microsoft.com/office/drawing/2014/main" id="{AAC25B4F-7D1B-5649-8F3D-D96709550F37}"/>
                </a:ext>
              </a:extLst>
            </p:cNvPr>
            <p:cNvSpPr/>
            <p:nvPr/>
          </p:nvSpPr>
          <p:spPr>
            <a:xfrm>
              <a:off x="1643074" y="4604655"/>
              <a:ext cx="1238491" cy="1238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6" name="Trapezio 165">
              <a:extLst>
                <a:ext uri="{FF2B5EF4-FFF2-40B4-BE49-F238E27FC236}">
                  <a16:creationId xmlns:a16="http://schemas.microsoft.com/office/drawing/2014/main" id="{CFAA0649-2656-904F-B731-0112E6607EB1}"/>
                </a:ext>
              </a:extLst>
            </p:cNvPr>
            <p:cNvSpPr/>
            <p:nvPr/>
          </p:nvSpPr>
          <p:spPr>
            <a:xfrm rot="16200000">
              <a:off x="1501694" y="4907756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7" name="Trapezio 166">
              <a:extLst>
                <a:ext uri="{FF2B5EF4-FFF2-40B4-BE49-F238E27FC236}">
                  <a16:creationId xmlns:a16="http://schemas.microsoft.com/office/drawing/2014/main" id="{A1EA91DF-25E8-B04B-87A2-A5FC5601CE50}"/>
                </a:ext>
              </a:extLst>
            </p:cNvPr>
            <p:cNvSpPr/>
            <p:nvPr/>
          </p:nvSpPr>
          <p:spPr>
            <a:xfrm rot="8205772">
              <a:off x="2730813" y="543902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8" name="Trapezio 167">
              <a:extLst>
                <a:ext uri="{FF2B5EF4-FFF2-40B4-BE49-F238E27FC236}">
                  <a16:creationId xmlns:a16="http://schemas.microsoft.com/office/drawing/2014/main" id="{5E70D903-4608-B640-A970-F7A706E7DEEA}"/>
                </a:ext>
              </a:extLst>
            </p:cNvPr>
            <p:cNvSpPr/>
            <p:nvPr/>
          </p:nvSpPr>
          <p:spPr>
            <a:xfrm rot="19071401">
              <a:off x="1698425" y="435312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9" name="Trapezio 168">
              <a:extLst>
                <a:ext uri="{FF2B5EF4-FFF2-40B4-BE49-F238E27FC236}">
                  <a16:creationId xmlns:a16="http://schemas.microsoft.com/office/drawing/2014/main" id="{7F4767C1-43DC-5F4C-8B45-873D869E6A1E}"/>
                </a:ext>
              </a:extLst>
            </p:cNvPr>
            <p:cNvSpPr/>
            <p:nvPr/>
          </p:nvSpPr>
          <p:spPr>
            <a:xfrm rot="13323606">
              <a:off x="1701101" y="544261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0" name="Trapezio 169">
              <a:extLst>
                <a:ext uri="{FF2B5EF4-FFF2-40B4-BE49-F238E27FC236}">
                  <a16:creationId xmlns:a16="http://schemas.microsoft.com/office/drawing/2014/main" id="{C8642F2B-4F1E-D54F-B2AD-F83C8B815721}"/>
                </a:ext>
              </a:extLst>
            </p:cNvPr>
            <p:cNvSpPr/>
            <p:nvPr/>
          </p:nvSpPr>
          <p:spPr>
            <a:xfrm rot="2408392">
              <a:off x="2730814" y="434601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1" name="Trapezio 170">
              <a:extLst>
                <a:ext uri="{FF2B5EF4-FFF2-40B4-BE49-F238E27FC236}">
                  <a16:creationId xmlns:a16="http://schemas.microsoft.com/office/drawing/2014/main" id="{88C408B2-07A1-2642-9AFE-7B824C112CA3}"/>
                </a:ext>
              </a:extLst>
            </p:cNvPr>
            <p:cNvSpPr/>
            <p:nvPr/>
          </p:nvSpPr>
          <p:spPr>
            <a:xfrm rot="10800000">
              <a:off x="2189000" y="5575259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2" name="Trapezio 171">
              <a:extLst>
                <a:ext uri="{FF2B5EF4-FFF2-40B4-BE49-F238E27FC236}">
                  <a16:creationId xmlns:a16="http://schemas.microsoft.com/office/drawing/2014/main" id="{89618381-575A-334A-ABFE-CABFD745371C}"/>
                </a:ext>
              </a:extLst>
            </p:cNvPr>
            <p:cNvSpPr/>
            <p:nvPr/>
          </p:nvSpPr>
          <p:spPr>
            <a:xfrm rot="5400000">
              <a:off x="2943974" y="491087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3" name="Trapezio 172">
              <a:extLst>
                <a:ext uri="{FF2B5EF4-FFF2-40B4-BE49-F238E27FC236}">
                  <a16:creationId xmlns:a16="http://schemas.microsoft.com/office/drawing/2014/main" id="{49833C89-AEBF-5F43-95C1-5A80DE8B0DCF}"/>
                </a:ext>
              </a:extLst>
            </p:cNvPr>
            <p:cNvSpPr/>
            <p:nvPr/>
          </p:nvSpPr>
          <p:spPr>
            <a:xfrm>
              <a:off x="2199164" y="4153850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4" name="Ovale 173">
              <a:extLst>
                <a:ext uri="{FF2B5EF4-FFF2-40B4-BE49-F238E27FC236}">
                  <a16:creationId xmlns:a16="http://schemas.microsoft.com/office/drawing/2014/main" id="{74950A58-77CA-A24C-8C9E-9A34E7B2F501}"/>
                </a:ext>
              </a:extLst>
            </p:cNvPr>
            <p:cNvSpPr/>
            <p:nvPr/>
          </p:nvSpPr>
          <p:spPr>
            <a:xfrm>
              <a:off x="1446305" y="432624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5" name="Ovale 174">
              <a:extLst>
                <a:ext uri="{FF2B5EF4-FFF2-40B4-BE49-F238E27FC236}">
                  <a16:creationId xmlns:a16="http://schemas.microsoft.com/office/drawing/2014/main" id="{40B146CC-072C-E249-9814-0E69B7F91D4A}"/>
                </a:ext>
              </a:extLst>
            </p:cNvPr>
            <p:cNvSpPr/>
            <p:nvPr/>
          </p:nvSpPr>
          <p:spPr>
            <a:xfrm>
              <a:off x="2153227" y="406303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6" name="Ovale 175">
              <a:extLst>
                <a:ext uri="{FF2B5EF4-FFF2-40B4-BE49-F238E27FC236}">
                  <a16:creationId xmlns:a16="http://schemas.microsoft.com/office/drawing/2014/main" id="{27B25818-1291-EF4B-A2C8-ABE76DDE1DA6}"/>
                </a:ext>
              </a:extLst>
            </p:cNvPr>
            <p:cNvSpPr/>
            <p:nvPr/>
          </p:nvSpPr>
          <p:spPr>
            <a:xfrm>
              <a:off x="2887807" y="430682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7" name="Ovale 176">
              <a:extLst>
                <a:ext uri="{FF2B5EF4-FFF2-40B4-BE49-F238E27FC236}">
                  <a16:creationId xmlns:a16="http://schemas.microsoft.com/office/drawing/2014/main" id="{91BFE19F-777A-894D-BC48-EC3AA3A086B0}"/>
                </a:ext>
              </a:extLst>
            </p:cNvPr>
            <p:cNvSpPr/>
            <p:nvPr/>
          </p:nvSpPr>
          <p:spPr>
            <a:xfrm>
              <a:off x="1108564" y="510552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8" name="Ovale 177">
              <a:extLst>
                <a:ext uri="{FF2B5EF4-FFF2-40B4-BE49-F238E27FC236}">
                  <a16:creationId xmlns:a16="http://schemas.microsoft.com/office/drawing/2014/main" id="{E99CAE45-A88C-E645-A726-F8CEC5AD155C}"/>
                </a:ext>
              </a:extLst>
            </p:cNvPr>
            <p:cNvSpPr/>
            <p:nvPr/>
          </p:nvSpPr>
          <p:spPr>
            <a:xfrm>
              <a:off x="1435464" y="586975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9" name="Ovale 178">
              <a:extLst>
                <a:ext uri="{FF2B5EF4-FFF2-40B4-BE49-F238E27FC236}">
                  <a16:creationId xmlns:a16="http://schemas.microsoft.com/office/drawing/2014/main" id="{68C73FD3-1B05-BD4F-9ACC-BC31D855201F}"/>
                </a:ext>
              </a:extLst>
            </p:cNvPr>
            <p:cNvSpPr/>
            <p:nvPr/>
          </p:nvSpPr>
          <p:spPr>
            <a:xfrm>
              <a:off x="2128665" y="6163737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0" name="Ovale 179">
              <a:extLst>
                <a:ext uri="{FF2B5EF4-FFF2-40B4-BE49-F238E27FC236}">
                  <a16:creationId xmlns:a16="http://schemas.microsoft.com/office/drawing/2014/main" id="{8DBD7D69-EB26-804D-9EC2-24F2ABD4260F}"/>
                </a:ext>
              </a:extLst>
            </p:cNvPr>
            <p:cNvSpPr/>
            <p:nvPr/>
          </p:nvSpPr>
          <p:spPr>
            <a:xfrm>
              <a:off x="2876799" y="5845870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1" name="Ovale 180">
              <a:extLst>
                <a:ext uri="{FF2B5EF4-FFF2-40B4-BE49-F238E27FC236}">
                  <a16:creationId xmlns:a16="http://schemas.microsoft.com/office/drawing/2014/main" id="{061C073B-8DCF-C742-9250-F647BC00F3C6}"/>
                </a:ext>
              </a:extLst>
            </p:cNvPr>
            <p:cNvSpPr/>
            <p:nvPr/>
          </p:nvSpPr>
          <p:spPr>
            <a:xfrm>
              <a:off x="3244418" y="5100991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2" name="Ovale 181">
              <a:extLst>
                <a:ext uri="{FF2B5EF4-FFF2-40B4-BE49-F238E27FC236}">
                  <a16:creationId xmlns:a16="http://schemas.microsoft.com/office/drawing/2014/main" id="{FC9358A9-D611-0843-8630-1BE668E9DD8E}"/>
                </a:ext>
              </a:extLst>
            </p:cNvPr>
            <p:cNvSpPr/>
            <p:nvPr/>
          </p:nvSpPr>
          <p:spPr>
            <a:xfrm>
              <a:off x="1865753" y="4689911"/>
              <a:ext cx="494406" cy="533182"/>
            </a:xfrm>
            <a:prstGeom prst="ellipse">
              <a:avLst/>
            </a:prstGeom>
            <a:solidFill>
              <a:srgbClr val="B69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3" name="Ovale 182">
              <a:extLst>
                <a:ext uri="{FF2B5EF4-FFF2-40B4-BE49-F238E27FC236}">
                  <a16:creationId xmlns:a16="http://schemas.microsoft.com/office/drawing/2014/main" id="{8C178C49-D452-B84B-880B-C7B8A3F12748}"/>
                </a:ext>
              </a:extLst>
            </p:cNvPr>
            <p:cNvSpPr/>
            <p:nvPr/>
          </p:nvSpPr>
          <p:spPr>
            <a:xfrm>
              <a:off x="1845834" y="5280471"/>
              <a:ext cx="254440" cy="261914"/>
            </a:xfrm>
            <a:prstGeom prst="ellipse">
              <a:avLst/>
            </a:prstGeom>
            <a:solidFill>
              <a:srgbClr val="B69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4" name="Ovale 183">
              <a:extLst>
                <a:ext uri="{FF2B5EF4-FFF2-40B4-BE49-F238E27FC236}">
                  <a16:creationId xmlns:a16="http://schemas.microsoft.com/office/drawing/2014/main" id="{416BFBE5-7EE6-B045-8C70-103E56CC12AF}"/>
                </a:ext>
              </a:extLst>
            </p:cNvPr>
            <p:cNvSpPr/>
            <p:nvPr/>
          </p:nvSpPr>
          <p:spPr>
            <a:xfrm>
              <a:off x="2427548" y="4832036"/>
              <a:ext cx="254440" cy="261914"/>
            </a:xfrm>
            <a:prstGeom prst="ellipse">
              <a:avLst/>
            </a:prstGeom>
            <a:solidFill>
              <a:srgbClr val="B69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85" name="Gruppo 184">
            <a:extLst>
              <a:ext uri="{FF2B5EF4-FFF2-40B4-BE49-F238E27FC236}">
                <a16:creationId xmlns:a16="http://schemas.microsoft.com/office/drawing/2014/main" id="{FDD78865-4478-304A-8FB4-647D6A287D54}"/>
              </a:ext>
            </a:extLst>
          </p:cNvPr>
          <p:cNvGrpSpPr/>
          <p:nvPr/>
        </p:nvGrpSpPr>
        <p:grpSpPr>
          <a:xfrm rot="12237426">
            <a:off x="2101873" y="1505726"/>
            <a:ext cx="690686" cy="688187"/>
            <a:chOff x="1108564" y="4063032"/>
            <a:chExt cx="2355773" cy="2321737"/>
          </a:xfrm>
        </p:grpSpPr>
        <p:sp>
          <p:nvSpPr>
            <p:cNvPr id="186" name="Ovale 185">
              <a:extLst>
                <a:ext uri="{FF2B5EF4-FFF2-40B4-BE49-F238E27FC236}">
                  <a16:creationId xmlns:a16="http://schemas.microsoft.com/office/drawing/2014/main" id="{CB9B56C1-FADE-184B-A7EC-23C892808A7A}"/>
                </a:ext>
              </a:extLst>
            </p:cNvPr>
            <p:cNvSpPr/>
            <p:nvPr/>
          </p:nvSpPr>
          <p:spPr>
            <a:xfrm>
              <a:off x="1643074" y="4604655"/>
              <a:ext cx="1238491" cy="1238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7" name="Trapezio 186">
              <a:extLst>
                <a:ext uri="{FF2B5EF4-FFF2-40B4-BE49-F238E27FC236}">
                  <a16:creationId xmlns:a16="http://schemas.microsoft.com/office/drawing/2014/main" id="{777F8C02-8DC2-374E-BCEC-61F9F7B1AD5F}"/>
                </a:ext>
              </a:extLst>
            </p:cNvPr>
            <p:cNvSpPr/>
            <p:nvPr/>
          </p:nvSpPr>
          <p:spPr>
            <a:xfrm rot="16200000">
              <a:off x="1501694" y="4907756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8" name="Trapezio 187">
              <a:extLst>
                <a:ext uri="{FF2B5EF4-FFF2-40B4-BE49-F238E27FC236}">
                  <a16:creationId xmlns:a16="http://schemas.microsoft.com/office/drawing/2014/main" id="{F365B5F4-C5F5-824F-BB49-88D4B98E8DE3}"/>
                </a:ext>
              </a:extLst>
            </p:cNvPr>
            <p:cNvSpPr/>
            <p:nvPr/>
          </p:nvSpPr>
          <p:spPr>
            <a:xfrm rot="8205772">
              <a:off x="2730813" y="543902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9" name="Trapezio 188">
              <a:extLst>
                <a:ext uri="{FF2B5EF4-FFF2-40B4-BE49-F238E27FC236}">
                  <a16:creationId xmlns:a16="http://schemas.microsoft.com/office/drawing/2014/main" id="{8D1479C4-E843-954A-9AB8-19DCC1D08ACC}"/>
                </a:ext>
              </a:extLst>
            </p:cNvPr>
            <p:cNvSpPr/>
            <p:nvPr/>
          </p:nvSpPr>
          <p:spPr>
            <a:xfrm rot="19071401">
              <a:off x="1698425" y="435312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0" name="Trapezio 189">
              <a:extLst>
                <a:ext uri="{FF2B5EF4-FFF2-40B4-BE49-F238E27FC236}">
                  <a16:creationId xmlns:a16="http://schemas.microsoft.com/office/drawing/2014/main" id="{622F1AA3-3322-4741-90FE-0963FD1849A0}"/>
                </a:ext>
              </a:extLst>
            </p:cNvPr>
            <p:cNvSpPr/>
            <p:nvPr/>
          </p:nvSpPr>
          <p:spPr>
            <a:xfrm rot="13323606">
              <a:off x="1701101" y="544261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1" name="Trapezio 190">
              <a:extLst>
                <a:ext uri="{FF2B5EF4-FFF2-40B4-BE49-F238E27FC236}">
                  <a16:creationId xmlns:a16="http://schemas.microsoft.com/office/drawing/2014/main" id="{2E99F626-1673-B540-9602-BE3211D1081C}"/>
                </a:ext>
              </a:extLst>
            </p:cNvPr>
            <p:cNvSpPr/>
            <p:nvPr/>
          </p:nvSpPr>
          <p:spPr>
            <a:xfrm rot="2408392">
              <a:off x="2730814" y="434601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2" name="Trapezio 191">
              <a:extLst>
                <a:ext uri="{FF2B5EF4-FFF2-40B4-BE49-F238E27FC236}">
                  <a16:creationId xmlns:a16="http://schemas.microsoft.com/office/drawing/2014/main" id="{A3F47A89-9DEA-9A4D-A952-3B8C34A181EF}"/>
                </a:ext>
              </a:extLst>
            </p:cNvPr>
            <p:cNvSpPr/>
            <p:nvPr/>
          </p:nvSpPr>
          <p:spPr>
            <a:xfrm rot="10800000">
              <a:off x="2189000" y="5575259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3" name="Trapezio 192">
              <a:extLst>
                <a:ext uri="{FF2B5EF4-FFF2-40B4-BE49-F238E27FC236}">
                  <a16:creationId xmlns:a16="http://schemas.microsoft.com/office/drawing/2014/main" id="{5CD20464-D1A8-8547-AFD8-C54F5B29ADCA}"/>
                </a:ext>
              </a:extLst>
            </p:cNvPr>
            <p:cNvSpPr/>
            <p:nvPr/>
          </p:nvSpPr>
          <p:spPr>
            <a:xfrm rot="5400000">
              <a:off x="2943974" y="491087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4" name="Trapezio 193">
              <a:extLst>
                <a:ext uri="{FF2B5EF4-FFF2-40B4-BE49-F238E27FC236}">
                  <a16:creationId xmlns:a16="http://schemas.microsoft.com/office/drawing/2014/main" id="{6EC38AB4-C5DE-6F43-8395-C70B4F6A45D7}"/>
                </a:ext>
              </a:extLst>
            </p:cNvPr>
            <p:cNvSpPr/>
            <p:nvPr/>
          </p:nvSpPr>
          <p:spPr>
            <a:xfrm>
              <a:off x="2199164" y="4153850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5" name="Ovale 194">
              <a:extLst>
                <a:ext uri="{FF2B5EF4-FFF2-40B4-BE49-F238E27FC236}">
                  <a16:creationId xmlns:a16="http://schemas.microsoft.com/office/drawing/2014/main" id="{A4EAFC93-D477-6248-AC3B-BE5691F19FBB}"/>
                </a:ext>
              </a:extLst>
            </p:cNvPr>
            <p:cNvSpPr/>
            <p:nvPr/>
          </p:nvSpPr>
          <p:spPr>
            <a:xfrm>
              <a:off x="1446305" y="432624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6" name="Ovale 195">
              <a:extLst>
                <a:ext uri="{FF2B5EF4-FFF2-40B4-BE49-F238E27FC236}">
                  <a16:creationId xmlns:a16="http://schemas.microsoft.com/office/drawing/2014/main" id="{2F085928-AB70-BE4E-A349-0DD4C79B4DD0}"/>
                </a:ext>
              </a:extLst>
            </p:cNvPr>
            <p:cNvSpPr/>
            <p:nvPr/>
          </p:nvSpPr>
          <p:spPr>
            <a:xfrm>
              <a:off x="2153227" y="406303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7" name="Ovale 196">
              <a:extLst>
                <a:ext uri="{FF2B5EF4-FFF2-40B4-BE49-F238E27FC236}">
                  <a16:creationId xmlns:a16="http://schemas.microsoft.com/office/drawing/2014/main" id="{91B23EA5-3FA1-5E4E-AEDA-BD608AF0555F}"/>
                </a:ext>
              </a:extLst>
            </p:cNvPr>
            <p:cNvSpPr/>
            <p:nvPr/>
          </p:nvSpPr>
          <p:spPr>
            <a:xfrm>
              <a:off x="2887807" y="430682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8" name="Ovale 197">
              <a:extLst>
                <a:ext uri="{FF2B5EF4-FFF2-40B4-BE49-F238E27FC236}">
                  <a16:creationId xmlns:a16="http://schemas.microsoft.com/office/drawing/2014/main" id="{BF6B2955-CB91-214D-BB10-9949C6DB7607}"/>
                </a:ext>
              </a:extLst>
            </p:cNvPr>
            <p:cNvSpPr/>
            <p:nvPr/>
          </p:nvSpPr>
          <p:spPr>
            <a:xfrm>
              <a:off x="1108564" y="510552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9" name="Ovale 198">
              <a:extLst>
                <a:ext uri="{FF2B5EF4-FFF2-40B4-BE49-F238E27FC236}">
                  <a16:creationId xmlns:a16="http://schemas.microsoft.com/office/drawing/2014/main" id="{2908FDAE-4706-C742-84C4-BA74294FDEDA}"/>
                </a:ext>
              </a:extLst>
            </p:cNvPr>
            <p:cNvSpPr/>
            <p:nvPr/>
          </p:nvSpPr>
          <p:spPr>
            <a:xfrm>
              <a:off x="1435464" y="586975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0" name="Ovale 199">
              <a:extLst>
                <a:ext uri="{FF2B5EF4-FFF2-40B4-BE49-F238E27FC236}">
                  <a16:creationId xmlns:a16="http://schemas.microsoft.com/office/drawing/2014/main" id="{EC7DF8B3-1E31-CF48-AE17-3782AD0E26A1}"/>
                </a:ext>
              </a:extLst>
            </p:cNvPr>
            <p:cNvSpPr/>
            <p:nvPr/>
          </p:nvSpPr>
          <p:spPr>
            <a:xfrm>
              <a:off x="2128665" y="6163737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1" name="Ovale 200">
              <a:extLst>
                <a:ext uri="{FF2B5EF4-FFF2-40B4-BE49-F238E27FC236}">
                  <a16:creationId xmlns:a16="http://schemas.microsoft.com/office/drawing/2014/main" id="{5D96EDB0-BD78-1C4E-B37B-4509A8A3A23D}"/>
                </a:ext>
              </a:extLst>
            </p:cNvPr>
            <p:cNvSpPr/>
            <p:nvPr/>
          </p:nvSpPr>
          <p:spPr>
            <a:xfrm>
              <a:off x="2876799" y="5845870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2" name="Ovale 201">
              <a:extLst>
                <a:ext uri="{FF2B5EF4-FFF2-40B4-BE49-F238E27FC236}">
                  <a16:creationId xmlns:a16="http://schemas.microsoft.com/office/drawing/2014/main" id="{6C9DE040-CD1D-8645-8E5D-E13026F1ED11}"/>
                </a:ext>
              </a:extLst>
            </p:cNvPr>
            <p:cNvSpPr/>
            <p:nvPr/>
          </p:nvSpPr>
          <p:spPr>
            <a:xfrm>
              <a:off x="3244418" y="5100991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3" name="Ovale 202">
              <a:extLst>
                <a:ext uri="{FF2B5EF4-FFF2-40B4-BE49-F238E27FC236}">
                  <a16:creationId xmlns:a16="http://schemas.microsoft.com/office/drawing/2014/main" id="{7BCB7A8D-6668-3E49-907A-49967983E749}"/>
                </a:ext>
              </a:extLst>
            </p:cNvPr>
            <p:cNvSpPr/>
            <p:nvPr/>
          </p:nvSpPr>
          <p:spPr>
            <a:xfrm>
              <a:off x="1865753" y="4689911"/>
              <a:ext cx="494406" cy="533182"/>
            </a:xfrm>
            <a:prstGeom prst="ellipse">
              <a:avLst/>
            </a:prstGeom>
            <a:solidFill>
              <a:srgbClr val="B69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4" name="Ovale 203">
              <a:extLst>
                <a:ext uri="{FF2B5EF4-FFF2-40B4-BE49-F238E27FC236}">
                  <a16:creationId xmlns:a16="http://schemas.microsoft.com/office/drawing/2014/main" id="{AD2EEDDD-19E7-0B48-AC9D-523352F0DE5E}"/>
                </a:ext>
              </a:extLst>
            </p:cNvPr>
            <p:cNvSpPr/>
            <p:nvPr/>
          </p:nvSpPr>
          <p:spPr>
            <a:xfrm>
              <a:off x="1845834" y="5280471"/>
              <a:ext cx="254440" cy="261914"/>
            </a:xfrm>
            <a:prstGeom prst="ellipse">
              <a:avLst/>
            </a:prstGeom>
            <a:solidFill>
              <a:srgbClr val="B69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5" name="Ovale 204">
              <a:extLst>
                <a:ext uri="{FF2B5EF4-FFF2-40B4-BE49-F238E27FC236}">
                  <a16:creationId xmlns:a16="http://schemas.microsoft.com/office/drawing/2014/main" id="{72015A6B-9CEE-5944-A643-26E467FB7F01}"/>
                </a:ext>
              </a:extLst>
            </p:cNvPr>
            <p:cNvSpPr/>
            <p:nvPr/>
          </p:nvSpPr>
          <p:spPr>
            <a:xfrm>
              <a:off x="2427548" y="4832036"/>
              <a:ext cx="254440" cy="261914"/>
            </a:xfrm>
            <a:prstGeom prst="ellipse">
              <a:avLst/>
            </a:prstGeom>
            <a:solidFill>
              <a:srgbClr val="B69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06" name="Rettangolo 205">
            <a:extLst>
              <a:ext uri="{FF2B5EF4-FFF2-40B4-BE49-F238E27FC236}">
                <a16:creationId xmlns:a16="http://schemas.microsoft.com/office/drawing/2014/main" id="{7AFC48C6-B60D-D046-BA77-B8ED9CF48003}"/>
              </a:ext>
            </a:extLst>
          </p:cNvPr>
          <p:cNvSpPr/>
          <p:nvPr/>
        </p:nvSpPr>
        <p:spPr>
          <a:xfrm>
            <a:off x="4104418" y="149500"/>
            <a:ext cx="309489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 </a:t>
            </a:r>
            <a:r>
              <a:rPr lang="it-IT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COVID-</a:t>
            </a:r>
            <a:r>
              <a:rPr lang="it-IT" sz="28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19 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Expert opinion </a:t>
            </a:r>
            <a:r>
              <a:rPr lang="it-IT" b="1" dirty="0" err="1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tips</a:t>
            </a:r>
            <a:endParaRPr lang="it-IT" b="1" dirty="0">
              <a:solidFill>
                <a:schemeClr val="bg1"/>
              </a:solidFill>
              <a:effectLst>
                <a:outerShdw blurRad="266700" dist="50800" dir="5400000" algn="ctr" rotWithShape="0">
                  <a:srgbClr val="2A2594">
                    <a:alpha val="43000"/>
                  </a:srgbClr>
                </a:outerShdw>
              </a:effectLst>
              <a:latin typeface="Chalkduster" panose="03050602040202020205" pitchFamily="66" charset="77"/>
              <a:cs typeface="Aharoni" panose="02010803020104030203" pitchFamily="2" charset="-79"/>
            </a:endParaRPr>
          </a:p>
        </p:txBody>
      </p:sp>
      <p:grpSp>
        <p:nvGrpSpPr>
          <p:cNvPr id="142" name="Gruppo 141">
            <a:extLst>
              <a:ext uri="{FF2B5EF4-FFF2-40B4-BE49-F238E27FC236}">
                <a16:creationId xmlns:a16="http://schemas.microsoft.com/office/drawing/2014/main" id="{F705E427-D9BC-F548-8933-6F0E2B36E833}"/>
              </a:ext>
            </a:extLst>
          </p:cNvPr>
          <p:cNvGrpSpPr/>
          <p:nvPr/>
        </p:nvGrpSpPr>
        <p:grpSpPr>
          <a:xfrm>
            <a:off x="5344" y="5939038"/>
            <a:ext cx="2924903" cy="928481"/>
            <a:chOff x="5344" y="5939038"/>
            <a:chExt cx="2924903" cy="928481"/>
          </a:xfrm>
        </p:grpSpPr>
        <p:sp>
          <p:nvSpPr>
            <p:cNvPr id="208" name="CasellaDiTesto 207">
              <a:extLst>
                <a:ext uri="{FF2B5EF4-FFF2-40B4-BE49-F238E27FC236}">
                  <a16:creationId xmlns:a16="http://schemas.microsoft.com/office/drawing/2014/main" id="{D2EE2162-3B0C-DE45-B87D-0C7C51C551F5}"/>
                </a:ext>
              </a:extLst>
            </p:cNvPr>
            <p:cNvSpPr txBox="1"/>
            <p:nvPr/>
          </p:nvSpPr>
          <p:spPr>
            <a:xfrm>
              <a:off x="5344" y="5939038"/>
              <a:ext cx="7136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Medium" panose="020B0603020102020204" pitchFamily="34" charset="0"/>
                </a:rPr>
                <a:t>CREDITS</a:t>
              </a:r>
            </a:p>
          </p:txBody>
        </p:sp>
        <p:sp>
          <p:nvSpPr>
            <p:cNvPr id="209" name="CasellaDiTesto 208">
              <a:extLst>
                <a:ext uri="{FF2B5EF4-FFF2-40B4-BE49-F238E27FC236}">
                  <a16:creationId xmlns:a16="http://schemas.microsoft.com/office/drawing/2014/main" id="{1CC25FBA-F760-0449-B8A5-A00D9078FF02}"/>
                </a:ext>
              </a:extLst>
            </p:cNvPr>
            <p:cNvSpPr txBox="1"/>
            <p:nvPr/>
          </p:nvSpPr>
          <p:spPr>
            <a:xfrm>
              <a:off x="32611" y="6114142"/>
              <a:ext cx="196560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Medium" panose="020B0603020102020204" pitchFamily="34" charset="0"/>
                </a:rPr>
                <a:t>Testo a cura di:</a:t>
              </a:r>
              <a:r>
                <a:rPr lang="it-IT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Medium" panose="020B0603020102020204" pitchFamily="34" charset="0"/>
                </a:rPr>
                <a:t> Bruna </a:t>
              </a:r>
              <a:r>
                <a:rPr lang="it-IT" sz="11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Medium" panose="020B0603020102020204" pitchFamily="34" charset="0"/>
                </a:rPr>
                <a:t>Nucera</a:t>
              </a:r>
              <a:endParaRPr lang="it-IT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10" name="CasellaDiTesto 209">
              <a:extLst>
                <a:ext uri="{FF2B5EF4-FFF2-40B4-BE49-F238E27FC236}">
                  <a16:creationId xmlns:a16="http://schemas.microsoft.com/office/drawing/2014/main" id="{732F2E5B-2F86-ED4C-BE0E-B21D16659B2F}"/>
                </a:ext>
              </a:extLst>
            </p:cNvPr>
            <p:cNvSpPr txBox="1"/>
            <p:nvPr/>
          </p:nvSpPr>
          <p:spPr>
            <a:xfrm>
              <a:off x="30680" y="6276003"/>
              <a:ext cx="14510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Medium" panose="020B0603020102020204" pitchFamily="34" charset="0"/>
                </a:rPr>
                <a:t>Grafica:</a:t>
              </a:r>
              <a:r>
                <a:rPr lang="it-IT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Medium" panose="020B0603020102020204" pitchFamily="34" charset="0"/>
                </a:rPr>
                <a:t> Fedele Dono</a:t>
              </a:r>
            </a:p>
          </p:txBody>
        </p:sp>
        <p:sp>
          <p:nvSpPr>
            <p:cNvPr id="211" name="CasellaDiTesto 210">
              <a:extLst>
                <a:ext uri="{FF2B5EF4-FFF2-40B4-BE49-F238E27FC236}">
                  <a16:creationId xmlns:a16="http://schemas.microsoft.com/office/drawing/2014/main" id="{3A58ADC1-425C-C245-B092-5A78D6FAA9B4}"/>
                </a:ext>
              </a:extLst>
            </p:cNvPr>
            <p:cNvSpPr txBox="1"/>
            <p:nvPr/>
          </p:nvSpPr>
          <p:spPr>
            <a:xfrm>
              <a:off x="28798" y="6440829"/>
              <a:ext cx="18101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Medium" panose="020B0603020102020204" pitchFamily="34" charset="0"/>
                </a:rPr>
                <a:t>Revisione:</a:t>
              </a:r>
              <a:r>
                <a:rPr lang="it-IT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Medium" panose="020B0603020102020204" pitchFamily="34" charset="0"/>
                </a:rPr>
                <a:t> Francesco Brigo</a:t>
              </a:r>
            </a:p>
          </p:txBody>
        </p:sp>
        <p:sp>
          <p:nvSpPr>
            <p:cNvPr id="212" name="CasellaDiTesto 211">
              <a:extLst>
                <a:ext uri="{FF2B5EF4-FFF2-40B4-BE49-F238E27FC236}">
                  <a16:creationId xmlns:a16="http://schemas.microsoft.com/office/drawing/2014/main" id="{B094522D-A710-0D45-96E1-38D7C3D6B625}"/>
                </a:ext>
              </a:extLst>
            </p:cNvPr>
            <p:cNvSpPr txBox="1"/>
            <p:nvPr/>
          </p:nvSpPr>
          <p:spPr>
            <a:xfrm>
              <a:off x="30094" y="6605909"/>
              <a:ext cx="29001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Medium" panose="020B0603020102020204" pitchFamily="34" charset="0"/>
                </a:rPr>
                <a:t>A cura della Task Force Comunicazione YES-I</a:t>
              </a:r>
              <a:endParaRPr lang="it-IT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213" name="Gruppo 212">
            <a:extLst>
              <a:ext uri="{FF2B5EF4-FFF2-40B4-BE49-F238E27FC236}">
                <a16:creationId xmlns:a16="http://schemas.microsoft.com/office/drawing/2014/main" id="{6445B8EE-DF90-DE4D-99C6-61EE81AB2D01}"/>
              </a:ext>
            </a:extLst>
          </p:cNvPr>
          <p:cNvGrpSpPr/>
          <p:nvPr/>
        </p:nvGrpSpPr>
        <p:grpSpPr>
          <a:xfrm>
            <a:off x="831857" y="3785646"/>
            <a:ext cx="5558381" cy="861113"/>
            <a:chOff x="831857" y="3785646"/>
            <a:chExt cx="5558381" cy="861113"/>
          </a:xfrm>
        </p:grpSpPr>
        <p:sp>
          <p:nvSpPr>
            <p:cNvPr id="214" name="Rettangolo con angoli arrotondati 213">
              <a:extLst>
                <a:ext uri="{FF2B5EF4-FFF2-40B4-BE49-F238E27FC236}">
                  <a16:creationId xmlns:a16="http://schemas.microsoft.com/office/drawing/2014/main" id="{7717F946-C99F-984C-9A1A-4815E2A529B2}"/>
                </a:ext>
              </a:extLst>
            </p:cNvPr>
            <p:cNvSpPr/>
            <p:nvPr/>
          </p:nvSpPr>
          <p:spPr>
            <a:xfrm>
              <a:off x="831857" y="3785646"/>
              <a:ext cx="5558381" cy="861113"/>
            </a:xfrm>
            <a:custGeom>
              <a:avLst/>
              <a:gdLst>
                <a:gd name="connsiteX0" fmla="*/ 0 w 5558381"/>
                <a:gd name="connsiteY0" fmla="*/ 143522 h 861113"/>
                <a:gd name="connsiteX1" fmla="*/ 143522 w 5558381"/>
                <a:gd name="connsiteY1" fmla="*/ 0 h 861113"/>
                <a:gd name="connsiteX2" fmla="*/ 781939 w 5558381"/>
                <a:gd name="connsiteY2" fmla="*/ 0 h 861113"/>
                <a:gd name="connsiteX3" fmla="*/ 1262217 w 5558381"/>
                <a:gd name="connsiteY3" fmla="*/ 0 h 861113"/>
                <a:gd name="connsiteX4" fmla="*/ 1900634 w 5558381"/>
                <a:gd name="connsiteY4" fmla="*/ 0 h 861113"/>
                <a:gd name="connsiteX5" fmla="*/ 2328198 w 5558381"/>
                <a:gd name="connsiteY5" fmla="*/ 0 h 861113"/>
                <a:gd name="connsiteX6" fmla="*/ 2966616 w 5558381"/>
                <a:gd name="connsiteY6" fmla="*/ 0 h 861113"/>
                <a:gd name="connsiteX7" fmla="*/ 3446893 w 5558381"/>
                <a:gd name="connsiteY7" fmla="*/ 0 h 861113"/>
                <a:gd name="connsiteX8" fmla="*/ 3874457 w 5558381"/>
                <a:gd name="connsiteY8" fmla="*/ 0 h 861113"/>
                <a:gd name="connsiteX9" fmla="*/ 4354735 w 5558381"/>
                <a:gd name="connsiteY9" fmla="*/ 0 h 861113"/>
                <a:gd name="connsiteX10" fmla="*/ 5414859 w 5558381"/>
                <a:gd name="connsiteY10" fmla="*/ 0 h 861113"/>
                <a:gd name="connsiteX11" fmla="*/ 5558381 w 5558381"/>
                <a:gd name="connsiteY11" fmla="*/ 143522 h 861113"/>
                <a:gd name="connsiteX12" fmla="*/ 5558381 w 5558381"/>
                <a:gd name="connsiteY12" fmla="*/ 717591 h 861113"/>
                <a:gd name="connsiteX13" fmla="*/ 5414859 w 5558381"/>
                <a:gd name="connsiteY13" fmla="*/ 861113 h 861113"/>
                <a:gd name="connsiteX14" fmla="*/ 4987295 w 5558381"/>
                <a:gd name="connsiteY14" fmla="*/ 861113 h 861113"/>
                <a:gd name="connsiteX15" fmla="*/ 4296164 w 5558381"/>
                <a:gd name="connsiteY15" fmla="*/ 861113 h 861113"/>
                <a:gd name="connsiteX16" fmla="*/ 3710460 w 5558381"/>
                <a:gd name="connsiteY16" fmla="*/ 861113 h 861113"/>
                <a:gd name="connsiteX17" fmla="*/ 3019329 w 5558381"/>
                <a:gd name="connsiteY17" fmla="*/ 861113 h 861113"/>
                <a:gd name="connsiteX18" fmla="*/ 2380912 w 5558381"/>
                <a:gd name="connsiteY18" fmla="*/ 861113 h 861113"/>
                <a:gd name="connsiteX19" fmla="*/ 1847921 w 5558381"/>
                <a:gd name="connsiteY19" fmla="*/ 861113 h 861113"/>
                <a:gd name="connsiteX20" fmla="*/ 1209503 w 5558381"/>
                <a:gd name="connsiteY20" fmla="*/ 861113 h 861113"/>
                <a:gd name="connsiteX21" fmla="*/ 729226 w 5558381"/>
                <a:gd name="connsiteY21" fmla="*/ 861113 h 861113"/>
                <a:gd name="connsiteX22" fmla="*/ 143522 w 5558381"/>
                <a:gd name="connsiteY22" fmla="*/ 861113 h 861113"/>
                <a:gd name="connsiteX23" fmla="*/ 0 w 5558381"/>
                <a:gd name="connsiteY23" fmla="*/ 717591 h 861113"/>
                <a:gd name="connsiteX24" fmla="*/ 0 w 5558381"/>
                <a:gd name="connsiteY24" fmla="*/ 143522 h 86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558381" h="861113" fill="none" extrusionOk="0">
                  <a:moveTo>
                    <a:pt x="0" y="143522"/>
                  </a:moveTo>
                  <a:cubicBezTo>
                    <a:pt x="-10367" y="85069"/>
                    <a:pt x="50141" y="-18730"/>
                    <a:pt x="143522" y="0"/>
                  </a:cubicBezTo>
                  <a:cubicBezTo>
                    <a:pt x="369019" y="-2157"/>
                    <a:pt x="486611" y="9435"/>
                    <a:pt x="781939" y="0"/>
                  </a:cubicBezTo>
                  <a:cubicBezTo>
                    <a:pt x="1077267" y="-9435"/>
                    <a:pt x="1074416" y="41256"/>
                    <a:pt x="1262217" y="0"/>
                  </a:cubicBezTo>
                  <a:cubicBezTo>
                    <a:pt x="1450018" y="-41256"/>
                    <a:pt x="1622416" y="45630"/>
                    <a:pt x="1900634" y="0"/>
                  </a:cubicBezTo>
                  <a:cubicBezTo>
                    <a:pt x="2178852" y="-45630"/>
                    <a:pt x="2194127" y="49782"/>
                    <a:pt x="2328198" y="0"/>
                  </a:cubicBezTo>
                  <a:cubicBezTo>
                    <a:pt x="2462269" y="-49782"/>
                    <a:pt x="2829799" y="1795"/>
                    <a:pt x="2966616" y="0"/>
                  </a:cubicBezTo>
                  <a:cubicBezTo>
                    <a:pt x="3103433" y="-1795"/>
                    <a:pt x="3223654" y="3140"/>
                    <a:pt x="3446893" y="0"/>
                  </a:cubicBezTo>
                  <a:cubicBezTo>
                    <a:pt x="3670132" y="-3140"/>
                    <a:pt x="3757574" y="37337"/>
                    <a:pt x="3874457" y="0"/>
                  </a:cubicBezTo>
                  <a:cubicBezTo>
                    <a:pt x="3991340" y="-37337"/>
                    <a:pt x="4136573" y="29592"/>
                    <a:pt x="4354735" y="0"/>
                  </a:cubicBezTo>
                  <a:cubicBezTo>
                    <a:pt x="4572897" y="-29592"/>
                    <a:pt x="5130285" y="58904"/>
                    <a:pt x="5414859" y="0"/>
                  </a:cubicBezTo>
                  <a:cubicBezTo>
                    <a:pt x="5507606" y="-3568"/>
                    <a:pt x="5556129" y="79856"/>
                    <a:pt x="5558381" y="143522"/>
                  </a:cubicBezTo>
                  <a:cubicBezTo>
                    <a:pt x="5596546" y="284832"/>
                    <a:pt x="5499078" y="582176"/>
                    <a:pt x="5558381" y="717591"/>
                  </a:cubicBezTo>
                  <a:cubicBezTo>
                    <a:pt x="5560425" y="801852"/>
                    <a:pt x="5506022" y="872883"/>
                    <a:pt x="5414859" y="861113"/>
                  </a:cubicBezTo>
                  <a:cubicBezTo>
                    <a:pt x="5296973" y="891190"/>
                    <a:pt x="5162097" y="826580"/>
                    <a:pt x="4987295" y="861113"/>
                  </a:cubicBezTo>
                  <a:cubicBezTo>
                    <a:pt x="4812493" y="895646"/>
                    <a:pt x="4613025" y="815337"/>
                    <a:pt x="4296164" y="861113"/>
                  </a:cubicBezTo>
                  <a:cubicBezTo>
                    <a:pt x="3979303" y="906889"/>
                    <a:pt x="3857230" y="832550"/>
                    <a:pt x="3710460" y="861113"/>
                  </a:cubicBezTo>
                  <a:cubicBezTo>
                    <a:pt x="3563690" y="889676"/>
                    <a:pt x="3304623" y="849588"/>
                    <a:pt x="3019329" y="861113"/>
                  </a:cubicBezTo>
                  <a:cubicBezTo>
                    <a:pt x="2734035" y="872638"/>
                    <a:pt x="2553841" y="838870"/>
                    <a:pt x="2380912" y="861113"/>
                  </a:cubicBezTo>
                  <a:cubicBezTo>
                    <a:pt x="2207983" y="883356"/>
                    <a:pt x="2075708" y="844756"/>
                    <a:pt x="1847921" y="861113"/>
                  </a:cubicBezTo>
                  <a:cubicBezTo>
                    <a:pt x="1620134" y="877470"/>
                    <a:pt x="1482451" y="816652"/>
                    <a:pt x="1209503" y="861113"/>
                  </a:cubicBezTo>
                  <a:cubicBezTo>
                    <a:pt x="936555" y="905574"/>
                    <a:pt x="943630" y="832028"/>
                    <a:pt x="729226" y="861113"/>
                  </a:cubicBezTo>
                  <a:cubicBezTo>
                    <a:pt x="514822" y="890198"/>
                    <a:pt x="286969" y="800961"/>
                    <a:pt x="143522" y="861113"/>
                  </a:cubicBezTo>
                  <a:cubicBezTo>
                    <a:pt x="68744" y="862652"/>
                    <a:pt x="-3607" y="789698"/>
                    <a:pt x="0" y="717591"/>
                  </a:cubicBezTo>
                  <a:cubicBezTo>
                    <a:pt x="-66034" y="601232"/>
                    <a:pt x="28254" y="354018"/>
                    <a:pt x="0" y="143522"/>
                  </a:cubicBezTo>
                  <a:close/>
                </a:path>
                <a:path w="5558381" h="861113" stroke="0" extrusionOk="0">
                  <a:moveTo>
                    <a:pt x="0" y="143522"/>
                  </a:moveTo>
                  <a:cubicBezTo>
                    <a:pt x="-2992" y="62411"/>
                    <a:pt x="59506" y="1783"/>
                    <a:pt x="143522" y="0"/>
                  </a:cubicBezTo>
                  <a:cubicBezTo>
                    <a:pt x="328534" y="-40570"/>
                    <a:pt x="679832" y="30239"/>
                    <a:pt x="834653" y="0"/>
                  </a:cubicBezTo>
                  <a:cubicBezTo>
                    <a:pt x="989474" y="-30239"/>
                    <a:pt x="1260762" y="43731"/>
                    <a:pt x="1367644" y="0"/>
                  </a:cubicBezTo>
                  <a:cubicBezTo>
                    <a:pt x="1474526" y="-43731"/>
                    <a:pt x="1635372" y="8094"/>
                    <a:pt x="1847921" y="0"/>
                  </a:cubicBezTo>
                  <a:cubicBezTo>
                    <a:pt x="2060470" y="-8094"/>
                    <a:pt x="2237477" y="24354"/>
                    <a:pt x="2486338" y="0"/>
                  </a:cubicBezTo>
                  <a:cubicBezTo>
                    <a:pt x="2735199" y="-24354"/>
                    <a:pt x="2889948" y="47867"/>
                    <a:pt x="3019329" y="0"/>
                  </a:cubicBezTo>
                  <a:cubicBezTo>
                    <a:pt x="3148710" y="-47867"/>
                    <a:pt x="3376420" y="67011"/>
                    <a:pt x="3710460" y="0"/>
                  </a:cubicBezTo>
                  <a:cubicBezTo>
                    <a:pt x="4044500" y="-67011"/>
                    <a:pt x="4055132" y="25766"/>
                    <a:pt x="4190737" y="0"/>
                  </a:cubicBezTo>
                  <a:cubicBezTo>
                    <a:pt x="4326342" y="-25766"/>
                    <a:pt x="4713525" y="42698"/>
                    <a:pt x="4881868" y="0"/>
                  </a:cubicBezTo>
                  <a:cubicBezTo>
                    <a:pt x="5050211" y="-42698"/>
                    <a:pt x="5201507" y="60244"/>
                    <a:pt x="5414859" y="0"/>
                  </a:cubicBezTo>
                  <a:cubicBezTo>
                    <a:pt x="5484307" y="-562"/>
                    <a:pt x="5564125" y="48506"/>
                    <a:pt x="5558381" y="143522"/>
                  </a:cubicBezTo>
                  <a:cubicBezTo>
                    <a:pt x="5587505" y="423985"/>
                    <a:pt x="5547480" y="454826"/>
                    <a:pt x="5558381" y="717591"/>
                  </a:cubicBezTo>
                  <a:cubicBezTo>
                    <a:pt x="5565897" y="806063"/>
                    <a:pt x="5509230" y="847887"/>
                    <a:pt x="5414859" y="861113"/>
                  </a:cubicBezTo>
                  <a:cubicBezTo>
                    <a:pt x="5188145" y="914784"/>
                    <a:pt x="4965890" y="815664"/>
                    <a:pt x="4829155" y="861113"/>
                  </a:cubicBezTo>
                  <a:cubicBezTo>
                    <a:pt x="4692420" y="906562"/>
                    <a:pt x="4427880" y="831623"/>
                    <a:pt x="4243451" y="861113"/>
                  </a:cubicBezTo>
                  <a:cubicBezTo>
                    <a:pt x="4059022" y="890603"/>
                    <a:pt x="3823809" y="851108"/>
                    <a:pt x="3552320" y="861113"/>
                  </a:cubicBezTo>
                  <a:cubicBezTo>
                    <a:pt x="3280831" y="871118"/>
                    <a:pt x="3201416" y="804086"/>
                    <a:pt x="2966616" y="861113"/>
                  </a:cubicBezTo>
                  <a:cubicBezTo>
                    <a:pt x="2731816" y="918140"/>
                    <a:pt x="2665660" y="832228"/>
                    <a:pt x="2539052" y="861113"/>
                  </a:cubicBezTo>
                  <a:cubicBezTo>
                    <a:pt x="2412444" y="889998"/>
                    <a:pt x="2279788" y="821009"/>
                    <a:pt x="2058774" y="861113"/>
                  </a:cubicBezTo>
                  <a:cubicBezTo>
                    <a:pt x="1837760" y="901217"/>
                    <a:pt x="1552523" y="839372"/>
                    <a:pt x="1367644" y="861113"/>
                  </a:cubicBezTo>
                  <a:cubicBezTo>
                    <a:pt x="1182765" y="882854"/>
                    <a:pt x="950670" y="821417"/>
                    <a:pt x="781939" y="861113"/>
                  </a:cubicBezTo>
                  <a:cubicBezTo>
                    <a:pt x="613209" y="900809"/>
                    <a:pt x="344915" y="834747"/>
                    <a:pt x="143522" y="861113"/>
                  </a:cubicBezTo>
                  <a:cubicBezTo>
                    <a:pt x="63548" y="841980"/>
                    <a:pt x="21218" y="801280"/>
                    <a:pt x="0" y="717591"/>
                  </a:cubicBezTo>
                  <a:cubicBezTo>
                    <a:pt x="-14245" y="581692"/>
                    <a:pt x="64572" y="430117"/>
                    <a:pt x="0" y="143522"/>
                  </a:cubicBezTo>
                  <a:close/>
                </a:path>
              </a:pathLst>
            </a:custGeom>
            <a:solidFill>
              <a:schemeClr val="bg1"/>
            </a:solidFill>
            <a:ln w="171450">
              <a:solidFill>
                <a:schemeClr val="bg1">
                  <a:lumMod val="9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5" name="CasellaDiTesto 214">
              <a:extLst>
                <a:ext uri="{FF2B5EF4-FFF2-40B4-BE49-F238E27FC236}">
                  <a16:creationId xmlns:a16="http://schemas.microsoft.com/office/drawing/2014/main" id="{83A6DF8D-03DE-2E44-9850-B0929711C763}"/>
                </a:ext>
              </a:extLst>
            </p:cNvPr>
            <p:cNvSpPr txBox="1"/>
            <p:nvPr/>
          </p:nvSpPr>
          <p:spPr>
            <a:xfrm>
              <a:off x="2341092" y="3845878"/>
              <a:ext cx="25254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i="1" dirty="0">
                  <a:solidFill>
                    <a:srgbClr val="9A40DD"/>
                  </a:solidFill>
                  <a:latin typeface="Chalkduster" panose="03050602040202020205" pitchFamily="66" charset="77"/>
                </a:rPr>
                <a:t>Bibliografia essenziale</a:t>
              </a:r>
            </a:p>
          </p:txBody>
        </p:sp>
        <p:sp>
          <p:nvSpPr>
            <p:cNvPr id="216" name="CasellaDiTesto 215">
              <a:extLst>
                <a:ext uri="{FF2B5EF4-FFF2-40B4-BE49-F238E27FC236}">
                  <a16:creationId xmlns:a16="http://schemas.microsoft.com/office/drawing/2014/main" id="{F5A8705B-F98C-BB4F-A8F8-06EAFF1CD187}"/>
                </a:ext>
              </a:extLst>
            </p:cNvPr>
            <p:cNvSpPr txBox="1"/>
            <p:nvPr/>
          </p:nvSpPr>
          <p:spPr>
            <a:xfrm>
              <a:off x="878157" y="4280110"/>
              <a:ext cx="34058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>
                  <a:solidFill>
                    <a:srgbClr val="7030A0"/>
                  </a:solidFill>
                </a:rPr>
                <a:t>https</a:t>
              </a:r>
              <a:r>
                <a:rPr lang="it-IT" sz="1200" b="1" dirty="0">
                  <a:solidFill>
                    <a:srgbClr val="7030A0"/>
                  </a:solidFill>
                </a:rPr>
                <a:t>://</a:t>
              </a:r>
              <a:r>
                <a:rPr lang="it-IT" sz="1200" b="1" dirty="0" err="1">
                  <a:solidFill>
                    <a:srgbClr val="7030A0"/>
                  </a:solidFill>
                </a:rPr>
                <a:t>www.youtube.com</a:t>
              </a:r>
              <a:r>
                <a:rPr lang="it-IT" sz="1200" b="1" dirty="0">
                  <a:solidFill>
                    <a:srgbClr val="7030A0"/>
                  </a:solidFill>
                </a:rPr>
                <a:t>/</a:t>
              </a:r>
              <a:r>
                <a:rPr lang="it-IT" sz="1200" b="1" dirty="0" err="1">
                  <a:solidFill>
                    <a:srgbClr val="7030A0"/>
                  </a:solidFill>
                </a:rPr>
                <a:t>watch?v</a:t>
              </a:r>
              <a:r>
                <a:rPr lang="it-IT" sz="1200" b="1" dirty="0">
                  <a:solidFill>
                    <a:srgbClr val="7030A0"/>
                  </a:solidFill>
                </a:rPr>
                <a:t>=trx9IO0VZ-M</a:t>
              </a:r>
            </a:p>
          </p:txBody>
        </p:sp>
        <p:sp>
          <p:nvSpPr>
            <p:cNvPr id="217" name="CasellaDiTesto 216">
              <a:extLst>
                <a:ext uri="{FF2B5EF4-FFF2-40B4-BE49-F238E27FC236}">
                  <a16:creationId xmlns:a16="http://schemas.microsoft.com/office/drawing/2014/main" id="{902E6231-8134-A24C-8878-812C1718EF27}"/>
                </a:ext>
              </a:extLst>
            </p:cNvPr>
            <p:cNvSpPr txBox="1"/>
            <p:nvPr/>
          </p:nvSpPr>
          <p:spPr>
            <a:xfrm>
              <a:off x="891656" y="4097336"/>
              <a:ext cx="39103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>
                  <a:solidFill>
                    <a:srgbClr val="7030A0"/>
                  </a:solidFill>
                </a:rPr>
                <a:t>https</a:t>
              </a:r>
              <a:r>
                <a:rPr lang="it-IT" sz="1200" b="1" dirty="0">
                  <a:solidFill>
                    <a:srgbClr val="7030A0"/>
                  </a:solidFill>
                </a:rPr>
                <a:t>://</a:t>
              </a:r>
              <a:r>
                <a:rPr lang="it-IT" sz="1200" b="1" dirty="0" err="1">
                  <a:solidFill>
                    <a:srgbClr val="7030A0"/>
                  </a:solidFill>
                </a:rPr>
                <a:t>ec.europa.eu</a:t>
              </a:r>
              <a:r>
                <a:rPr lang="it-IT" sz="1200" b="1" dirty="0">
                  <a:solidFill>
                    <a:srgbClr val="7030A0"/>
                  </a:solidFill>
                </a:rPr>
                <a:t>/</a:t>
              </a:r>
              <a:r>
                <a:rPr lang="it-IT" sz="1200" b="1" dirty="0" err="1">
                  <a:solidFill>
                    <a:srgbClr val="7030A0"/>
                  </a:solidFill>
                </a:rPr>
                <a:t>health</a:t>
              </a:r>
              <a:r>
                <a:rPr lang="it-IT" sz="1200" b="1" dirty="0">
                  <a:solidFill>
                    <a:srgbClr val="7030A0"/>
                  </a:solidFill>
                </a:rPr>
                <a:t>/</a:t>
              </a:r>
              <a:r>
                <a:rPr lang="it-IT" sz="1200" b="1" dirty="0" err="1">
                  <a:solidFill>
                    <a:srgbClr val="7030A0"/>
                  </a:solidFill>
                </a:rPr>
                <a:t>ern</a:t>
              </a:r>
              <a:r>
                <a:rPr lang="it-IT" sz="1200" b="1" dirty="0">
                  <a:solidFill>
                    <a:srgbClr val="7030A0"/>
                  </a:solidFill>
                </a:rPr>
                <a:t>/</a:t>
              </a:r>
              <a:r>
                <a:rPr lang="it-IT" sz="1200" b="1" dirty="0" err="1">
                  <a:solidFill>
                    <a:srgbClr val="7030A0"/>
                  </a:solidFill>
                </a:rPr>
                <a:t>events</a:t>
              </a:r>
              <a:r>
                <a:rPr lang="it-IT" sz="1200" b="1" dirty="0">
                  <a:solidFill>
                    <a:srgbClr val="7030A0"/>
                  </a:solidFill>
                </a:rPr>
                <a:t>/ev_20200427_en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54299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10588</TotalTime>
  <Words>464</Words>
  <Application>Microsoft Macintosh PowerPoint</Application>
  <PresentationFormat>Personalizzato</PresentationFormat>
  <Paragraphs>71</Paragraphs>
  <Slides>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Chalkduster</vt:lpstr>
      <vt:lpstr>Franklin Gothic Heavy</vt:lpstr>
      <vt:lpstr>Franklin Gothic Medium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Fedele Dono</dc:creator>
  <cp:lastModifiedBy>Fedele Dono</cp:lastModifiedBy>
  <cp:revision>169</cp:revision>
  <dcterms:created xsi:type="dcterms:W3CDTF">2020-04-19T18:58:44Z</dcterms:created>
  <dcterms:modified xsi:type="dcterms:W3CDTF">2020-05-30T09:13:00Z</dcterms:modified>
</cp:coreProperties>
</file>